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B32734-707F-45A4-82B2-FC356801008A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776CD-5A85-4A33-840B-EAB0E7277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0785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5134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6383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8646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2136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217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466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6952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7422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8467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1964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631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F28CF-8766-4452-A6A8-E017D3FBB05B}" type="datetimeFigureOut">
              <a:rPr lang="zh-TW" altLang="en-US" smtClean="0"/>
              <a:t>2025/2/11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92594-522C-4A41-9DDC-941957AA5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9307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5360" y="44624"/>
            <a:ext cx="11593288" cy="690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文字方塊 8"/>
          <p:cNvSpPr txBox="1">
            <a:spLocks noChangeArrowheads="1"/>
          </p:cNvSpPr>
          <p:nvPr/>
        </p:nvSpPr>
        <p:spPr bwMode="auto">
          <a:xfrm>
            <a:off x="1235460" y="4549758"/>
            <a:ext cx="972108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zh-TW" sz="4000" b="1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kaggle</a:t>
            </a:r>
            <a:r>
              <a:rPr lang="zh-TW" altLang="en-US" sz="40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競賽分享</a:t>
            </a:r>
            <a:endParaRPr lang="en-US" altLang="zh-TW" sz="4000" b="1" dirty="0" smtClean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en-US" altLang="zh-TW" sz="3200" b="1" dirty="0" smtClean="0">
                <a:solidFill>
                  <a:srgbClr val="0000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&lt;</a:t>
            </a:r>
            <a:r>
              <a:rPr lang="en-US" altLang="zh-TW" sz="3200" b="1" dirty="0">
                <a:solidFill>
                  <a:srgbClr val="0000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Vesuvius Challenge - Ink </a:t>
            </a:r>
            <a:r>
              <a:rPr lang="en-US" altLang="zh-TW" sz="3200" b="1" dirty="0" smtClean="0">
                <a:solidFill>
                  <a:srgbClr val="0000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Detection&gt;</a:t>
            </a:r>
            <a:endParaRPr lang="en-US" altLang="zh-TW" sz="3200" b="1" dirty="0">
              <a:solidFill>
                <a:srgbClr val="0000FF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1" name="文字方塊 5"/>
          <p:cNvSpPr txBox="1">
            <a:spLocks noChangeArrowheads="1"/>
          </p:cNvSpPr>
          <p:nvPr/>
        </p:nvSpPr>
        <p:spPr bwMode="auto">
          <a:xfrm>
            <a:off x="2640013" y="5745450"/>
            <a:ext cx="69850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fld id="{1E4EB746-37F5-484B-952D-BBD8C168FD21}" type="datetime4">
              <a:rPr lang="en-US" altLang="zh-TW" sz="2000" b="1" i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February 11, 2025</a:t>
            </a:fld>
            <a:endParaRPr lang="en-US" altLang="zh-TW" sz="2000" b="1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377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模型架構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1223461" y="1400110"/>
            <a:ext cx="5774725" cy="188426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kumimoji="0" lang="en-US" altLang="zh-TW" sz="18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1</a:t>
            </a:r>
            <a:r>
              <a:rPr kumimoji="0" lang="zh-TW" altLang="en-US" sz="18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0" lang="zh-TW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用於提取</a:t>
            </a:r>
            <a:r>
              <a:rPr kumimoji="0" lang="en-US" altLang="zh-TW" sz="1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kumimoji="0" lang="zh-TW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影像特徵，並生成遮罩</a:t>
            </a:r>
            <a:endParaRPr kumimoji="0" lang="en-US" altLang="zh-TW" sz="1800" b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en-US" altLang="zh-TW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Unet</a:t>
            </a:r>
            <a:r>
              <a:rPr kumimoji="0"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zh-TW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EfficientNet_B7</a:t>
            </a:r>
            <a:r>
              <a:rPr kumimoji="0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encoder</a:t>
            </a:r>
            <a:r>
              <a:rPr kumimoji="0"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kumimoji="0"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skip connection</a:t>
            </a: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上加入</a:t>
            </a:r>
            <a:r>
              <a:rPr lang="zh-TW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注意力池</a:t>
            </a:r>
            <a:r>
              <a:rPr lang="zh-TW" altLang="en-US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化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(attention pooling)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kumimoji="0" lang="zh-TW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將</a:t>
            </a:r>
            <a:r>
              <a:rPr kumimoji="0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kumimoji="0" lang="zh-TW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軸切片拆分成</a:t>
            </a:r>
            <a:r>
              <a:rPr kumimoji="0" lang="zh-TW" altLang="en-US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每組</a:t>
            </a:r>
            <a:r>
              <a:rPr kumimoji="0" lang="en-US" altLang="zh-TW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kumimoji="0" lang="zh-TW" altLang="en-US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片</a:t>
            </a:r>
            <a:r>
              <a:rPr kumimoji="0" lang="zh-TW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，每組之間重複</a:t>
            </a:r>
            <a:r>
              <a:rPr kumimoji="0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0" lang="zh-TW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片，共</a:t>
            </a:r>
            <a:r>
              <a:rPr kumimoji="0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kumimoji="0" lang="zh-TW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組</a:t>
            </a:r>
            <a:endParaRPr lang="en-US" altLang="zh-TW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對不同組的</a:t>
            </a:r>
            <a:r>
              <a:rPr kumimoji="0"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軸切片賦予不同權重</a:t>
            </a:r>
            <a:endParaRPr kumimoji="0" lang="en-US" altLang="zh-TW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kumimoji="0" lang="zh-TW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使模型</a:t>
            </a: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能更有效提取</a:t>
            </a:r>
            <a:r>
              <a:rPr kumimoji="0"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軸特徵</a:t>
            </a:r>
            <a:endParaRPr kumimoji="0" lang="en-US" altLang="zh-TW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6312024" y="1400110"/>
            <a:ext cx="4519735" cy="169917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1"/>
            <a:endParaRPr kumimoji="0" lang="en-US" altLang="zh-TW" sz="1600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群組 5"/>
          <p:cNvGrpSpPr>
            <a:grpSpLocks noChangeAspect="1"/>
          </p:cNvGrpSpPr>
          <p:nvPr/>
        </p:nvGrpSpPr>
        <p:grpSpPr>
          <a:xfrm>
            <a:off x="6777902" y="1341008"/>
            <a:ext cx="4358658" cy="2160000"/>
            <a:chOff x="7066379" y="1452046"/>
            <a:chExt cx="3937329" cy="1951199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42200" y="1782521"/>
              <a:ext cx="2559284" cy="1620724"/>
            </a:xfrm>
            <a:prstGeom prst="rect">
              <a:avLst/>
            </a:prstGeom>
          </p:spPr>
        </p:pic>
        <p:grpSp>
          <p:nvGrpSpPr>
            <p:cNvPr id="8" name="群組 7"/>
            <p:cNvGrpSpPr/>
            <p:nvPr/>
          </p:nvGrpSpPr>
          <p:grpSpPr>
            <a:xfrm>
              <a:off x="7358542" y="1892834"/>
              <a:ext cx="642987" cy="782420"/>
              <a:chOff x="1271464" y="1570420"/>
              <a:chExt cx="1142578" cy="1390347"/>
            </a:xfrm>
          </p:grpSpPr>
          <p:grpSp>
            <p:nvGrpSpPr>
              <p:cNvPr id="22" name="群組 21"/>
              <p:cNvGrpSpPr/>
              <p:nvPr/>
            </p:nvGrpSpPr>
            <p:grpSpPr>
              <a:xfrm>
                <a:off x="1271464" y="1570420"/>
                <a:ext cx="1142578" cy="1390347"/>
                <a:chOff x="2639616" y="2492896"/>
                <a:chExt cx="1479260" cy="1800040"/>
              </a:xfrm>
            </p:grpSpPr>
            <p:pic>
              <p:nvPicPr>
                <p:cNvPr id="24" name="圖片 23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639616" y="2492896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25" name="圖片 24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11624" y="2564904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26" name="圖片 2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3632" y="2636912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27" name="圖片 26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55640" y="2708920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28" name="圖片 27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927648" y="2780928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29" name="圖片 28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999656" y="2852936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</p:grpSp>
          <p:sp>
            <p:nvSpPr>
              <p:cNvPr id="23" name="矩形 22"/>
              <p:cNvSpPr/>
              <p:nvPr/>
            </p:nvSpPr>
            <p:spPr>
              <a:xfrm>
                <a:off x="1768456" y="2157655"/>
                <a:ext cx="111238" cy="11123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9" name="文字方塊 8"/>
            <p:cNvSpPr txBox="1"/>
            <p:nvPr/>
          </p:nvSpPr>
          <p:spPr>
            <a:xfrm>
              <a:off x="7066379" y="1452046"/>
              <a:ext cx="1012476" cy="4170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Input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(B,20,224,224)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10" name="群組 9"/>
            <p:cNvGrpSpPr/>
            <p:nvPr/>
          </p:nvGrpSpPr>
          <p:grpSpPr>
            <a:xfrm>
              <a:off x="10165381" y="1966878"/>
              <a:ext cx="484786" cy="626005"/>
              <a:chOff x="1556235" y="3603464"/>
              <a:chExt cx="861457" cy="1112400"/>
            </a:xfrm>
          </p:grpSpPr>
          <p:pic>
            <p:nvPicPr>
              <p:cNvPr id="20" name="圖片 19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530" b="1350"/>
              <a:stretch/>
            </p:blipFill>
            <p:spPr>
              <a:xfrm>
                <a:off x="1556235" y="3603464"/>
                <a:ext cx="861457" cy="1112400"/>
              </a:xfrm>
              <a:prstGeom prst="rect">
                <a:avLst/>
              </a:prstGeom>
            </p:spPr>
          </p:pic>
          <p:sp>
            <p:nvSpPr>
              <p:cNvPr id="21" name="矩形 20"/>
              <p:cNvSpPr/>
              <p:nvPr/>
            </p:nvSpPr>
            <p:spPr>
              <a:xfrm>
                <a:off x="1775199" y="3912390"/>
                <a:ext cx="111238" cy="11160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字方塊 10"/>
            <p:cNvSpPr txBox="1"/>
            <p:nvPr/>
          </p:nvSpPr>
          <p:spPr>
            <a:xfrm>
              <a:off x="10051662" y="1524372"/>
              <a:ext cx="942970" cy="4170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Output1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(B,1,224,224)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8912087" y="2643954"/>
              <a:ext cx="147960" cy="9964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911390" y="2923752"/>
              <a:ext cx="148656" cy="9964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8911390" y="3102349"/>
              <a:ext cx="148656" cy="9980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8915576" y="2113593"/>
              <a:ext cx="147960" cy="9964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35919" y="2662165"/>
              <a:ext cx="736932" cy="559051"/>
            </a:xfrm>
            <a:prstGeom prst="rect">
              <a:avLst/>
            </a:prstGeom>
          </p:spPr>
        </p:pic>
        <p:grpSp>
          <p:nvGrpSpPr>
            <p:cNvPr id="17" name="群組 16"/>
            <p:cNvGrpSpPr/>
            <p:nvPr/>
          </p:nvGrpSpPr>
          <p:grpSpPr>
            <a:xfrm>
              <a:off x="10091057" y="3154310"/>
              <a:ext cx="912651" cy="194618"/>
              <a:chOff x="1273274" y="5026783"/>
              <a:chExt cx="1483780" cy="316408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1273274" y="5134440"/>
                <a:ext cx="142208" cy="108000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文字方塊 18"/>
              <p:cNvSpPr txBox="1"/>
              <p:nvPr/>
            </p:nvSpPr>
            <p:spPr>
              <a:xfrm>
                <a:off x="1330618" y="5026783"/>
                <a:ext cx="1426436" cy="3164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8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Attention pooling</a:t>
                </a:r>
                <a:endParaRPr lang="zh-TW" altLang="en-US" sz="8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30" name="文字方塊 29"/>
          <p:cNvSpPr txBox="1"/>
          <p:nvPr/>
        </p:nvSpPr>
        <p:spPr>
          <a:xfrm>
            <a:off x="8520924" y="1309209"/>
            <a:ext cx="10639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u="sng" dirty="0" smtClean="0">
                <a:solidFill>
                  <a:srgbClr val="0000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Model 1 </a:t>
            </a:r>
            <a:endParaRPr lang="zh-TW" altLang="en-US" sz="1600" u="sng" dirty="0">
              <a:solidFill>
                <a:srgbClr val="0000FF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pSp>
        <p:nvGrpSpPr>
          <p:cNvPr id="31" name="群組 30"/>
          <p:cNvGrpSpPr/>
          <p:nvPr/>
        </p:nvGrpSpPr>
        <p:grpSpPr>
          <a:xfrm>
            <a:off x="1232393" y="3573296"/>
            <a:ext cx="9608605" cy="2548791"/>
            <a:chOff x="1141208" y="3648115"/>
            <a:chExt cx="9608605" cy="2548791"/>
          </a:xfrm>
        </p:grpSpPr>
        <p:sp>
          <p:nvSpPr>
            <p:cNvPr id="32" name="向右箭號 31"/>
            <p:cNvSpPr/>
            <p:nvPr/>
          </p:nvSpPr>
          <p:spPr>
            <a:xfrm>
              <a:off x="2749158" y="5089418"/>
              <a:ext cx="645164" cy="16177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33" name="群組 32"/>
            <p:cNvGrpSpPr/>
            <p:nvPr/>
          </p:nvGrpSpPr>
          <p:grpSpPr>
            <a:xfrm>
              <a:off x="1141208" y="3936147"/>
              <a:ext cx="2155850" cy="1637661"/>
              <a:chOff x="817207" y="3367988"/>
              <a:chExt cx="2405920" cy="1827623"/>
            </a:xfrm>
          </p:grpSpPr>
          <p:grpSp>
            <p:nvGrpSpPr>
              <p:cNvPr id="68" name="群組 67"/>
              <p:cNvGrpSpPr/>
              <p:nvPr/>
            </p:nvGrpSpPr>
            <p:grpSpPr>
              <a:xfrm>
                <a:off x="817207" y="3367988"/>
                <a:ext cx="1488198" cy="1827623"/>
                <a:chOff x="661702" y="3152113"/>
                <a:chExt cx="1488198" cy="1827623"/>
              </a:xfrm>
            </p:grpSpPr>
            <p:grpSp>
              <p:nvGrpSpPr>
                <p:cNvPr id="71" name="群組 70"/>
                <p:cNvGrpSpPr/>
                <p:nvPr/>
              </p:nvGrpSpPr>
              <p:grpSpPr>
                <a:xfrm>
                  <a:off x="1104539" y="3707687"/>
                  <a:ext cx="1045361" cy="1272049"/>
                  <a:chOff x="1271464" y="1570420"/>
                  <a:chExt cx="1142578" cy="1390347"/>
                </a:xfrm>
              </p:grpSpPr>
              <p:grpSp>
                <p:nvGrpSpPr>
                  <p:cNvPr id="73" name="群組 72"/>
                  <p:cNvGrpSpPr/>
                  <p:nvPr/>
                </p:nvGrpSpPr>
                <p:grpSpPr>
                  <a:xfrm>
                    <a:off x="1271464" y="1570420"/>
                    <a:ext cx="1142578" cy="1390347"/>
                    <a:chOff x="2639616" y="2492896"/>
                    <a:chExt cx="1479260" cy="1800040"/>
                  </a:xfrm>
                </p:grpSpPr>
                <p:pic>
                  <p:nvPicPr>
                    <p:cNvPr id="75" name="圖片 74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639616" y="2492896"/>
                      <a:ext cx="1119220" cy="1440000"/>
                    </a:xfrm>
                    <a:prstGeom prst="rect">
                      <a:avLst/>
                    </a:prstGeom>
                    <a:ln w="3175">
                      <a:solidFill>
                        <a:srgbClr val="FFFFFF"/>
                      </a:solidFill>
                    </a:ln>
                  </p:spPr>
                </p:pic>
                <p:pic>
                  <p:nvPicPr>
                    <p:cNvPr id="76" name="圖片 75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711624" y="2564904"/>
                      <a:ext cx="1119220" cy="1440000"/>
                    </a:xfrm>
                    <a:prstGeom prst="rect">
                      <a:avLst/>
                    </a:prstGeom>
                    <a:ln w="3175">
                      <a:solidFill>
                        <a:srgbClr val="FFFFFF"/>
                      </a:solidFill>
                    </a:ln>
                  </p:spPr>
                </p:pic>
                <p:pic>
                  <p:nvPicPr>
                    <p:cNvPr id="77" name="圖片 76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783632" y="2636912"/>
                      <a:ext cx="1119220" cy="1440000"/>
                    </a:xfrm>
                    <a:prstGeom prst="rect">
                      <a:avLst/>
                    </a:prstGeom>
                    <a:ln w="3175">
                      <a:solidFill>
                        <a:srgbClr val="FFFFFF"/>
                      </a:solidFill>
                    </a:ln>
                  </p:spPr>
                </p:pic>
                <p:pic>
                  <p:nvPicPr>
                    <p:cNvPr id="78" name="圖片 77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855640" y="2708920"/>
                      <a:ext cx="1119220" cy="1440000"/>
                    </a:xfrm>
                    <a:prstGeom prst="rect">
                      <a:avLst/>
                    </a:prstGeom>
                    <a:ln w="3175">
                      <a:solidFill>
                        <a:srgbClr val="FFFFFF"/>
                      </a:solidFill>
                    </a:ln>
                  </p:spPr>
                </p:pic>
                <p:pic>
                  <p:nvPicPr>
                    <p:cNvPr id="79" name="圖片 78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927648" y="2780928"/>
                      <a:ext cx="1119220" cy="1440000"/>
                    </a:xfrm>
                    <a:prstGeom prst="rect">
                      <a:avLst/>
                    </a:prstGeom>
                    <a:ln w="3175">
                      <a:solidFill>
                        <a:srgbClr val="FFFFFF"/>
                      </a:solidFill>
                    </a:ln>
                  </p:spPr>
                </p:pic>
                <p:pic>
                  <p:nvPicPr>
                    <p:cNvPr id="80" name="圖片 79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999656" y="2852936"/>
                      <a:ext cx="1119220" cy="1440000"/>
                    </a:xfrm>
                    <a:prstGeom prst="rect">
                      <a:avLst/>
                    </a:prstGeom>
                    <a:ln w="3175">
                      <a:solidFill>
                        <a:srgbClr val="FFFFFF"/>
                      </a:solidFill>
                    </a:ln>
                  </p:spPr>
                </p:pic>
              </p:grpSp>
              <p:sp>
                <p:nvSpPr>
                  <p:cNvPr id="74" name="矩形 73"/>
                  <p:cNvSpPr/>
                  <p:nvPr/>
                </p:nvSpPr>
                <p:spPr>
                  <a:xfrm>
                    <a:off x="1768456" y="2157655"/>
                    <a:ext cx="111238" cy="111238"/>
                  </a:xfrm>
                  <a:prstGeom prst="rect">
                    <a:avLst/>
                  </a:prstGeom>
                  <a:noFill/>
                  <a:ln w="28575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72" name="文字方塊 71"/>
                <p:cNvSpPr txBox="1"/>
                <p:nvPr/>
              </p:nvSpPr>
              <p:spPr>
                <a:xfrm>
                  <a:off x="661702" y="3152113"/>
                  <a:ext cx="1250830" cy="5152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TW" sz="1200" b="1" dirty="0" smtClean="0"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Input</a:t>
                  </a:r>
                  <a:r>
                    <a:rPr lang="zh-TW" altLang="en-US" sz="1200" b="1" dirty="0" smtClean="0"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  <a:sym typeface="Wingdings" panose="05000000000000000000" pitchFamily="2" charset="2"/>
                    </a:rPr>
                    <a:t>：</a:t>
                  </a:r>
                  <a:endParaRPr lang="en-US" altLang="zh-TW" sz="1200" b="1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  <a:sym typeface="Wingdings" panose="05000000000000000000" pitchFamily="2" charset="2"/>
                  </a:endParaRPr>
                </a:p>
                <a:p>
                  <a:pPr algn="ctr"/>
                  <a:r>
                    <a:rPr lang="en-US" altLang="zh-TW" sz="1200" dirty="0" smtClean="0"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  <a:sym typeface="Wingdings" panose="05000000000000000000" pitchFamily="2" charset="2"/>
                    </a:rPr>
                    <a:t>(B,20,224,224)</a:t>
                  </a:r>
                  <a:endParaRPr lang="zh-TW" altLang="en-US" sz="12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9" name="右大括弧 68"/>
              <p:cNvSpPr/>
              <p:nvPr/>
            </p:nvSpPr>
            <p:spPr>
              <a:xfrm rot="19179939">
                <a:off x="2190780" y="3818945"/>
                <a:ext cx="142336" cy="338960"/>
              </a:xfrm>
              <a:prstGeom prst="rightBrace">
                <a:avLst>
                  <a:gd name="adj1" fmla="val 32771"/>
                  <a:gd name="adj2" fmla="val 50000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文字方塊 69"/>
              <p:cNvSpPr txBox="1"/>
              <p:nvPr/>
            </p:nvSpPr>
            <p:spPr>
              <a:xfrm>
                <a:off x="2092156" y="3616810"/>
                <a:ext cx="1130971" cy="309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slice</a:t>
                </a:r>
                <a:r>
                  <a:rPr lang="zh-TW" altLang="en-US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：</a:t>
                </a:r>
                <a:r>
                  <a:rPr lang="en-US" altLang="zh-TW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20~39</a:t>
                </a:r>
                <a:endParaRPr lang="zh-TW" altLang="en-US" sz="12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4" name="群組 33"/>
            <p:cNvGrpSpPr/>
            <p:nvPr/>
          </p:nvGrpSpPr>
          <p:grpSpPr>
            <a:xfrm>
              <a:off x="3394323" y="3648115"/>
              <a:ext cx="2586386" cy="2548791"/>
              <a:chOff x="3646990" y="3280838"/>
              <a:chExt cx="2886395" cy="2844440"/>
            </a:xfrm>
          </p:grpSpPr>
          <p:grpSp>
            <p:nvGrpSpPr>
              <p:cNvPr id="45" name="群組 44"/>
              <p:cNvGrpSpPr/>
              <p:nvPr/>
            </p:nvGrpSpPr>
            <p:grpSpPr>
              <a:xfrm>
                <a:off x="3646990" y="3572867"/>
                <a:ext cx="841815" cy="1068503"/>
                <a:chOff x="2781408" y="3434466"/>
                <a:chExt cx="841815" cy="1068503"/>
              </a:xfrm>
            </p:grpSpPr>
            <p:pic>
              <p:nvPicPr>
                <p:cNvPr id="65" name="圖片 64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1408" y="3434466"/>
                  <a:ext cx="790929" cy="1017617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66" name="圖片 6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32294" y="3485352"/>
                  <a:ext cx="790929" cy="1017617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sp>
              <p:nvSpPr>
                <p:cNvPr id="67" name="矩形 66"/>
                <p:cNvSpPr/>
                <p:nvPr/>
              </p:nvSpPr>
              <p:spPr>
                <a:xfrm>
                  <a:off x="3032567" y="3768190"/>
                  <a:ext cx="101773" cy="101773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46" name="群組 45"/>
              <p:cNvGrpSpPr/>
              <p:nvPr/>
            </p:nvGrpSpPr>
            <p:grpSpPr>
              <a:xfrm>
                <a:off x="3960835" y="3974449"/>
                <a:ext cx="841815" cy="1068503"/>
                <a:chOff x="2781408" y="3434466"/>
                <a:chExt cx="841815" cy="1068503"/>
              </a:xfrm>
            </p:grpSpPr>
            <p:pic>
              <p:nvPicPr>
                <p:cNvPr id="62" name="圖片 61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1408" y="3434466"/>
                  <a:ext cx="790929" cy="1017617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63" name="圖片 62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32294" y="3485352"/>
                  <a:ext cx="790929" cy="1017617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sp>
              <p:nvSpPr>
                <p:cNvPr id="64" name="矩形 63"/>
                <p:cNvSpPr/>
                <p:nvPr/>
              </p:nvSpPr>
              <p:spPr>
                <a:xfrm>
                  <a:off x="3032567" y="3768190"/>
                  <a:ext cx="101773" cy="101773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47" name="群組 46"/>
              <p:cNvGrpSpPr/>
              <p:nvPr/>
            </p:nvGrpSpPr>
            <p:grpSpPr>
              <a:xfrm rot="19427965">
                <a:off x="4482500" y="4544288"/>
                <a:ext cx="72000" cy="256180"/>
                <a:chOff x="2899365" y="5530832"/>
                <a:chExt cx="72000" cy="256180"/>
              </a:xfrm>
            </p:grpSpPr>
            <p:sp>
              <p:nvSpPr>
                <p:cNvPr id="59" name="流程圖: 接點 58"/>
                <p:cNvSpPr/>
                <p:nvPr/>
              </p:nvSpPr>
              <p:spPr>
                <a:xfrm>
                  <a:off x="2899365" y="5530832"/>
                  <a:ext cx="72000" cy="72000"/>
                </a:xfrm>
                <a:prstGeom prst="flowChartConnector">
                  <a:avLst/>
                </a:prstGeom>
                <a:solidFill>
                  <a:schemeClr val="tx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流程圖: 接點 59"/>
                <p:cNvSpPr/>
                <p:nvPr/>
              </p:nvSpPr>
              <p:spPr>
                <a:xfrm>
                  <a:off x="2899365" y="5622922"/>
                  <a:ext cx="72000" cy="72000"/>
                </a:xfrm>
                <a:prstGeom prst="flowChartConnector">
                  <a:avLst/>
                </a:prstGeom>
                <a:solidFill>
                  <a:schemeClr val="tx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流程圖: 接點 60"/>
                <p:cNvSpPr/>
                <p:nvPr/>
              </p:nvSpPr>
              <p:spPr>
                <a:xfrm>
                  <a:off x="2899365" y="5715012"/>
                  <a:ext cx="72000" cy="72000"/>
                </a:xfrm>
                <a:prstGeom prst="flowChartConnector">
                  <a:avLst/>
                </a:prstGeom>
                <a:solidFill>
                  <a:schemeClr val="tx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48" name="群組 47"/>
              <p:cNvGrpSpPr/>
              <p:nvPr/>
            </p:nvGrpSpPr>
            <p:grpSpPr>
              <a:xfrm>
                <a:off x="4534105" y="4808769"/>
                <a:ext cx="841815" cy="1068503"/>
                <a:chOff x="2781408" y="3434466"/>
                <a:chExt cx="841815" cy="1068503"/>
              </a:xfrm>
            </p:grpSpPr>
            <p:pic>
              <p:nvPicPr>
                <p:cNvPr id="56" name="圖片 5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1408" y="3434466"/>
                  <a:ext cx="790929" cy="1017617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57" name="圖片 56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32294" y="3485352"/>
                  <a:ext cx="790929" cy="1017617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sp>
              <p:nvSpPr>
                <p:cNvPr id="58" name="矩形 57"/>
                <p:cNvSpPr/>
                <p:nvPr/>
              </p:nvSpPr>
              <p:spPr>
                <a:xfrm>
                  <a:off x="3032567" y="3768190"/>
                  <a:ext cx="101773" cy="101773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49" name="右大括弧 48"/>
              <p:cNvSpPr/>
              <p:nvPr/>
            </p:nvSpPr>
            <p:spPr>
              <a:xfrm rot="19179939">
                <a:off x="4462937" y="3498717"/>
                <a:ext cx="142336" cy="71378"/>
              </a:xfrm>
              <a:prstGeom prst="rightBrace">
                <a:avLst>
                  <a:gd name="adj1" fmla="val 0"/>
                  <a:gd name="adj2" fmla="val 50000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0" name="文字方塊 49"/>
              <p:cNvSpPr txBox="1"/>
              <p:nvPr/>
            </p:nvSpPr>
            <p:spPr>
              <a:xfrm>
                <a:off x="4553670" y="3280838"/>
                <a:ext cx="1130971" cy="309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slice</a:t>
                </a:r>
                <a:r>
                  <a:rPr lang="zh-TW" altLang="en-US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：</a:t>
                </a:r>
                <a:r>
                  <a:rPr lang="en-US" altLang="zh-TW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20~23</a:t>
                </a:r>
                <a:endParaRPr lang="zh-TW" altLang="en-US" sz="12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右大括弧 50"/>
              <p:cNvSpPr/>
              <p:nvPr/>
            </p:nvSpPr>
            <p:spPr>
              <a:xfrm rot="19179939">
                <a:off x="4766654" y="3906906"/>
                <a:ext cx="142336" cy="71378"/>
              </a:xfrm>
              <a:prstGeom prst="rightBrace">
                <a:avLst>
                  <a:gd name="adj1" fmla="val 0"/>
                  <a:gd name="adj2" fmla="val 50000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文字方塊 51"/>
              <p:cNvSpPr txBox="1"/>
              <p:nvPr/>
            </p:nvSpPr>
            <p:spPr>
              <a:xfrm>
                <a:off x="4826071" y="3692182"/>
                <a:ext cx="1130971" cy="309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slice</a:t>
                </a:r>
                <a:r>
                  <a:rPr lang="zh-TW" altLang="en-US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：</a:t>
                </a:r>
                <a:r>
                  <a:rPr lang="en-US" altLang="zh-TW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22~25</a:t>
                </a:r>
                <a:endParaRPr lang="zh-TW" altLang="en-US" sz="12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右大括弧 52"/>
              <p:cNvSpPr/>
              <p:nvPr/>
            </p:nvSpPr>
            <p:spPr>
              <a:xfrm rot="19179939">
                <a:off x="5348775" y="4745698"/>
                <a:ext cx="142336" cy="71378"/>
              </a:xfrm>
              <a:prstGeom prst="rightBrace">
                <a:avLst>
                  <a:gd name="adj1" fmla="val 0"/>
                  <a:gd name="adj2" fmla="val 50000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4" name="文字方塊 53"/>
              <p:cNvSpPr txBox="1"/>
              <p:nvPr/>
            </p:nvSpPr>
            <p:spPr>
              <a:xfrm>
                <a:off x="5402414" y="4537260"/>
                <a:ext cx="1130971" cy="309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slice</a:t>
                </a:r>
                <a:r>
                  <a:rPr lang="zh-TW" altLang="en-US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：</a:t>
                </a:r>
                <a:r>
                  <a:rPr lang="en-US" altLang="zh-TW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36~39</a:t>
                </a:r>
                <a:endParaRPr lang="zh-TW" altLang="en-US" sz="12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4382880" y="5816148"/>
                <a:ext cx="1164961" cy="3091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TW" sz="12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  <a:sym typeface="Wingdings" panose="05000000000000000000" pitchFamily="2" charset="2"/>
                  </a:rPr>
                  <a:t>(</a:t>
                </a:r>
                <a:r>
                  <a:rPr lang="en-US" altLang="zh-TW" sz="12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  <a:sym typeface="Wingdings" panose="05000000000000000000" pitchFamily="2" charset="2"/>
                  </a:rPr>
                  <a:t>B,4,224,224</a:t>
                </a:r>
                <a:r>
                  <a:rPr lang="en-US" altLang="zh-TW" sz="12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  <a:sym typeface="Wingdings" panose="05000000000000000000" pitchFamily="2" charset="2"/>
                  </a:rPr>
                  <a:t>)</a:t>
                </a:r>
                <a:endParaRPr lang="zh-TW" altLang="en-US" sz="12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5" name="向右箭號 34"/>
            <p:cNvSpPr/>
            <p:nvPr/>
          </p:nvSpPr>
          <p:spPr>
            <a:xfrm>
              <a:off x="7136731" y="4807907"/>
              <a:ext cx="387098" cy="17318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36" name="群組 35"/>
            <p:cNvGrpSpPr/>
            <p:nvPr/>
          </p:nvGrpSpPr>
          <p:grpSpPr>
            <a:xfrm>
              <a:off x="7600485" y="3897855"/>
              <a:ext cx="673581" cy="2000065"/>
              <a:chOff x="7169846" y="5037425"/>
              <a:chExt cx="751714" cy="1864268"/>
            </a:xfrm>
          </p:grpSpPr>
          <p:sp>
            <p:nvSpPr>
              <p:cNvPr id="43" name="梯形 42"/>
              <p:cNvSpPr/>
              <p:nvPr/>
            </p:nvSpPr>
            <p:spPr>
              <a:xfrm rot="5400000">
                <a:off x="6613111" y="5654710"/>
                <a:ext cx="1864268" cy="629698"/>
              </a:xfrm>
              <a:prstGeom prst="trapezoid">
                <a:avLst>
                  <a:gd name="adj" fmla="val 75347"/>
                </a:avLst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文字方塊 43"/>
              <p:cNvSpPr txBox="1"/>
              <p:nvPr/>
            </p:nvSpPr>
            <p:spPr>
              <a:xfrm>
                <a:off x="7169846" y="5831059"/>
                <a:ext cx="751714" cy="2581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200" dirty="0" smtClean="0">
                    <a:solidFill>
                      <a:srgbClr val="FBFBFB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encoder</a:t>
                </a:r>
                <a:endParaRPr lang="zh-TW" altLang="en-US" sz="1200" dirty="0">
                  <a:solidFill>
                    <a:srgbClr val="FBFBFB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7" name="右大括弧 36"/>
            <p:cNvSpPr/>
            <p:nvPr/>
          </p:nvSpPr>
          <p:spPr>
            <a:xfrm>
              <a:off x="5882219" y="3930314"/>
              <a:ext cx="338751" cy="1946180"/>
            </a:xfrm>
            <a:prstGeom prst="rightBrace">
              <a:avLst>
                <a:gd name="adj1" fmla="val 32771"/>
                <a:gd name="adj2" fmla="val 50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38" name="文字方塊 37"/>
            <p:cNvSpPr txBox="1"/>
            <p:nvPr/>
          </p:nvSpPr>
          <p:spPr>
            <a:xfrm>
              <a:off x="6155190" y="4692494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9</a:t>
              </a:r>
              <a:r>
                <a:rPr lang="zh-TW" altLang="en-US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組 </a:t>
              </a:r>
              <a:endParaRPr lang="en-US" altLang="zh-TW" sz="12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</a:t>
              </a:r>
              <a:r>
                <a:rPr lang="en-US" altLang="zh-TW" sz="12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B,4,224,224</a:t>
              </a:r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39" name="向右箭號 38"/>
            <p:cNvSpPr/>
            <p:nvPr/>
          </p:nvSpPr>
          <p:spPr>
            <a:xfrm>
              <a:off x="8397392" y="4799123"/>
              <a:ext cx="387098" cy="17318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9942533" y="4626514"/>
              <a:ext cx="807280" cy="5049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Attention </a:t>
              </a:r>
              <a:endParaRPr lang="en-US" altLang="zh-TW" sz="12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pooling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1" name="向右箭號 40"/>
            <p:cNvSpPr/>
            <p:nvPr/>
          </p:nvSpPr>
          <p:spPr>
            <a:xfrm>
              <a:off x="9449442" y="4802548"/>
              <a:ext cx="390974" cy="17318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786941" y="4692494"/>
              <a:ext cx="64516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2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9</a:t>
              </a:r>
              <a:r>
                <a:rPr lang="zh-TW" altLang="en-US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組</a:t>
              </a:r>
              <a:endParaRPr lang="en-US" altLang="zh-TW" sz="12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  <a:p>
              <a:pPr algn="ctr"/>
              <a:r>
                <a:rPr lang="zh-TW" altLang="en-US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特徵圖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0313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模型架構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384032" y="1412776"/>
            <a:ext cx="4519735" cy="169917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1"/>
            <a:endParaRPr kumimoji="0" lang="en-US" altLang="zh-TW" sz="1600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群組 4"/>
          <p:cNvGrpSpPr>
            <a:grpSpLocks noChangeAspect="1"/>
          </p:cNvGrpSpPr>
          <p:nvPr/>
        </p:nvGrpSpPr>
        <p:grpSpPr>
          <a:xfrm>
            <a:off x="7035738" y="1413016"/>
            <a:ext cx="4151604" cy="2160000"/>
            <a:chOff x="7120099" y="1381058"/>
            <a:chExt cx="3893206" cy="2025560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00848" y="1600249"/>
              <a:ext cx="2131373" cy="1806369"/>
            </a:xfrm>
            <a:prstGeom prst="rect">
              <a:avLst/>
            </a:prstGeom>
          </p:spPr>
        </p:pic>
        <p:grpSp>
          <p:nvGrpSpPr>
            <p:cNvPr id="7" name="群組 6"/>
            <p:cNvGrpSpPr/>
            <p:nvPr/>
          </p:nvGrpSpPr>
          <p:grpSpPr>
            <a:xfrm>
              <a:off x="7434384" y="1804346"/>
              <a:ext cx="540315" cy="697710"/>
              <a:chOff x="1556235" y="3603464"/>
              <a:chExt cx="861457" cy="1112400"/>
            </a:xfrm>
          </p:grpSpPr>
          <p:pic>
            <p:nvPicPr>
              <p:cNvPr id="14" name="圖片 13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530" b="1350"/>
              <a:stretch/>
            </p:blipFill>
            <p:spPr>
              <a:xfrm>
                <a:off x="1556235" y="3603464"/>
                <a:ext cx="861457" cy="1112400"/>
              </a:xfrm>
              <a:prstGeom prst="rect">
                <a:avLst/>
              </a:prstGeom>
            </p:spPr>
          </p:pic>
          <p:sp>
            <p:nvSpPr>
              <p:cNvPr id="15" name="矩形 14"/>
              <p:cNvSpPr/>
              <p:nvPr/>
            </p:nvSpPr>
            <p:spPr>
              <a:xfrm>
                <a:off x="1775199" y="3912390"/>
                <a:ext cx="111238" cy="11160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" name="文字方塊 7"/>
            <p:cNvSpPr txBox="1"/>
            <p:nvPr/>
          </p:nvSpPr>
          <p:spPr>
            <a:xfrm>
              <a:off x="7120099" y="1381058"/>
              <a:ext cx="978905" cy="432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Output1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(B,1,224,224)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9" name="群組 8"/>
            <p:cNvGrpSpPr/>
            <p:nvPr/>
          </p:nvGrpSpPr>
          <p:grpSpPr>
            <a:xfrm>
              <a:off x="10166998" y="1804346"/>
              <a:ext cx="540315" cy="697710"/>
              <a:chOff x="1556235" y="3603464"/>
              <a:chExt cx="861457" cy="1112400"/>
            </a:xfrm>
          </p:grpSpPr>
          <p:pic>
            <p:nvPicPr>
              <p:cNvPr id="12" name="圖片 11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530" b="1350"/>
              <a:stretch/>
            </p:blipFill>
            <p:spPr>
              <a:xfrm>
                <a:off x="1556235" y="3603464"/>
                <a:ext cx="861457" cy="1112400"/>
              </a:xfrm>
              <a:prstGeom prst="rect">
                <a:avLst/>
              </a:prstGeom>
            </p:spPr>
          </p:pic>
          <p:sp>
            <p:nvSpPr>
              <p:cNvPr id="13" name="矩形 12"/>
              <p:cNvSpPr/>
              <p:nvPr/>
            </p:nvSpPr>
            <p:spPr>
              <a:xfrm>
                <a:off x="1775199" y="3912390"/>
                <a:ext cx="111238" cy="11160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0" name="文字方塊 9"/>
            <p:cNvSpPr txBox="1"/>
            <p:nvPr/>
          </p:nvSpPr>
          <p:spPr>
            <a:xfrm>
              <a:off x="10034400" y="1381059"/>
              <a:ext cx="978905" cy="432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Output2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(B,1,224,224)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40054" y="2646072"/>
              <a:ext cx="821344" cy="623087"/>
            </a:xfrm>
            <a:prstGeom prst="rect">
              <a:avLst/>
            </a:prstGeom>
          </p:spPr>
        </p:pic>
      </p:grpSp>
      <p:grpSp>
        <p:nvGrpSpPr>
          <p:cNvPr id="16" name="群組 15"/>
          <p:cNvGrpSpPr/>
          <p:nvPr/>
        </p:nvGrpSpPr>
        <p:grpSpPr>
          <a:xfrm>
            <a:off x="1402326" y="2353329"/>
            <a:ext cx="5557770" cy="3739967"/>
            <a:chOff x="1258310" y="2281321"/>
            <a:chExt cx="5557770" cy="3739967"/>
          </a:xfrm>
        </p:grpSpPr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8310" y="2601288"/>
              <a:ext cx="2680540" cy="3420000"/>
            </a:xfrm>
            <a:prstGeom prst="rect">
              <a:avLst/>
            </a:prstGeom>
          </p:spPr>
        </p:pic>
        <p:pic>
          <p:nvPicPr>
            <p:cNvPr id="18" name="圖片 1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5539" y="2601288"/>
              <a:ext cx="2680541" cy="3420000"/>
            </a:xfrm>
            <a:prstGeom prst="rect">
              <a:avLst/>
            </a:prstGeom>
          </p:spPr>
        </p:pic>
        <p:sp>
          <p:nvSpPr>
            <p:cNvPr id="19" name="文字方塊 18"/>
            <p:cNvSpPr txBox="1"/>
            <p:nvPr/>
          </p:nvSpPr>
          <p:spPr>
            <a:xfrm>
              <a:off x="1271464" y="2281855"/>
              <a:ext cx="27587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sz="1600" dirty="0" smtClean="0">
                  <a:solidFill>
                    <a:srgbClr val="FF0000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Output1</a:t>
              </a:r>
              <a:r>
                <a:rPr lang="zh-TW" altLang="en-US" sz="16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閾值調整結果：</a:t>
              </a:r>
              <a:endPara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4139192" y="2281321"/>
              <a:ext cx="2532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sz="1600" dirty="0" smtClean="0">
                  <a:solidFill>
                    <a:srgbClr val="FF0000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Output2</a:t>
              </a:r>
              <a:r>
                <a:rPr lang="zh-TW" altLang="en-US" sz="16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閾值調整</a:t>
              </a:r>
              <a:r>
                <a:rPr lang="zh-TW" altLang="en-US" sz="16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結果</a:t>
              </a:r>
              <a:r>
                <a:rPr lang="zh-TW" altLang="en-US" sz="16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1487488" y="4437112"/>
              <a:ext cx="216024" cy="216024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367808" y="4437112"/>
              <a:ext cx="216024" cy="216024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063552" y="4077072"/>
              <a:ext cx="144016" cy="14401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943872" y="4077072"/>
              <a:ext cx="144016" cy="14401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5" name="文字方塊 24"/>
          <p:cNvSpPr txBox="1"/>
          <p:nvPr/>
        </p:nvSpPr>
        <p:spPr>
          <a:xfrm>
            <a:off x="8520924" y="1309209"/>
            <a:ext cx="10639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u="sng" dirty="0" smtClean="0">
                <a:solidFill>
                  <a:srgbClr val="0000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Model 2 </a:t>
            </a:r>
            <a:endParaRPr lang="zh-TW" altLang="en-US" sz="1600" u="sng" dirty="0">
              <a:solidFill>
                <a:srgbClr val="0000FF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6" name="內容版面配置區 2"/>
          <p:cNvSpPr txBox="1">
            <a:spLocks/>
          </p:cNvSpPr>
          <p:nvPr/>
        </p:nvSpPr>
        <p:spPr>
          <a:xfrm>
            <a:off x="1223461" y="1400110"/>
            <a:ext cx="5774725" cy="188426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kumimoji="0" lang="en-US" altLang="zh-TW" sz="1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2</a:t>
            </a:r>
            <a:r>
              <a:rPr kumimoji="0" lang="zh-TW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：用於降噪</a:t>
            </a:r>
            <a:endParaRPr kumimoji="0" lang="en-US" altLang="zh-TW" sz="1800" b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Unet</a:t>
            </a:r>
            <a:r>
              <a:rPr kumimoji="0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kumimoji="0" lang="en-US" altLang="zh-TW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EfficientNet_B0</a:t>
            </a:r>
            <a:r>
              <a:rPr kumimoji="0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encoder)</a:t>
            </a:r>
          </a:p>
        </p:txBody>
      </p:sp>
    </p:spTree>
    <p:extLst>
      <p:ext uri="{BB962C8B-B14F-4D97-AF65-F5344CB8AC3E}">
        <p14:creationId xmlns:p14="http://schemas.microsoft.com/office/powerpoint/2010/main" val="228963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損失函數</a:t>
            </a: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384032" y="1412776"/>
            <a:ext cx="4519735" cy="169917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1"/>
            <a:endParaRPr kumimoji="0" lang="en-US" altLang="zh-TW" sz="1600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1407438" y="3068960"/>
            <a:ext cx="9513097" cy="2941325"/>
            <a:chOff x="1407438" y="3234462"/>
            <a:chExt cx="9513097" cy="2941325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16289" y="3538824"/>
              <a:ext cx="4160855" cy="2634954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44751" y="3540833"/>
              <a:ext cx="3109039" cy="2634954"/>
            </a:xfrm>
            <a:prstGeom prst="rect">
              <a:avLst/>
            </a:prstGeom>
          </p:spPr>
        </p:pic>
        <p:grpSp>
          <p:nvGrpSpPr>
            <p:cNvPr id="8" name="群組 7"/>
            <p:cNvGrpSpPr/>
            <p:nvPr/>
          </p:nvGrpSpPr>
          <p:grpSpPr>
            <a:xfrm>
              <a:off x="1455121" y="3718170"/>
              <a:ext cx="1045361" cy="1272049"/>
              <a:chOff x="1271464" y="1570420"/>
              <a:chExt cx="1142578" cy="1390347"/>
            </a:xfrm>
          </p:grpSpPr>
          <p:grpSp>
            <p:nvGrpSpPr>
              <p:cNvPr id="28" name="群組 27"/>
              <p:cNvGrpSpPr/>
              <p:nvPr/>
            </p:nvGrpSpPr>
            <p:grpSpPr>
              <a:xfrm>
                <a:off x="1271464" y="1570420"/>
                <a:ext cx="1142578" cy="1390347"/>
                <a:chOff x="2639616" y="2492896"/>
                <a:chExt cx="1479260" cy="1800040"/>
              </a:xfrm>
            </p:grpSpPr>
            <p:pic>
              <p:nvPicPr>
                <p:cNvPr id="30" name="圖片 29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639616" y="2492896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1" name="圖片 30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711624" y="2564904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2" name="圖片 31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783632" y="2636912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3" name="圖片 32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855640" y="2708920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4" name="圖片 33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927648" y="2780928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5" name="圖片 34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999656" y="2852936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</p:grpSp>
          <p:sp>
            <p:nvSpPr>
              <p:cNvPr id="29" name="矩形 28"/>
              <p:cNvSpPr/>
              <p:nvPr/>
            </p:nvSpPr>
            <p:spPr>
              <a:xfrm>
                <a:off x="1768456" y="2157655"/>
                <a:ext cx="111238" cy="11123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9" name="文字方塊 8"/>
            <p:cNvSpPr txBox="1"/>
            <p:nvPr/>
          </p:nvSpPr>
          <p:spPr>
            <a:xfrm>
              <a:off x="1407438" y="3263498"/>
              <a:ext cx="11208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Input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(B,20,224,224)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10" name="群組 9"/>
            <p:cNvGrpSpPr/>
            <p:nvPr/>
          </p:nvGrpSpPr>
          <p:grpSpPr>
            <a:xfrm>
              <a:off x="6018448" y="3838550"/>
              <a:ext cx="788159" cy="1017751"/>
              <a:chOff x="1556235" y="3603464"/>
              <a:chExt cx="861457" cy="1112400"/>
            </a:xfrm>
          </p:grpSpPr>
          <p:pic>
            <p:nvPicPr>
              <p:cNvPr id="26" name="圖片 25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530" b="1350"/>
              <a:stretch/>
            </p:blipFill>
            <p:spPr>
              <a:xfrm>
                <a:off x="1556235" y="3603464"/>
                <a:ext cx="861457" cy="1112400"/>
              </a:xfrm>
              <a:prstGeom prst="rect">
                <a:avLst/>
              </a:prstGeom>
            </p:spPr>
          </p:pic>
          <p:sp>
            <p:nvSpPr>
              <p:cNvPr id="27" name="矩形 26"/>
              <p:cNvSpPr/>
              <p:nvPr/>
            </p:nvSpPr>
            <p:spPr>
              <a:xfrm>
                <a:off x="1775199" y="3912390"/>
                <a:ext cx="111238" cy="11160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字方塊 10"/>
            <p:cNvSpPr txBox="1"/>
            <p:nvPr/>
          </p:nvSpPr>
          <p:spPr>
            <a:xfrm>
              <a:off x="5918339" y="3409071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Output1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(B,1,224,224)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12" name="群組 11"/>
            <p:cNvGrpSpPr/>
            <p:nvPr/>
          </p:nvGrpSpPr>
          <p:grpSpPr>
            <a:xfrm>
              <a:off x="10004518" y="3838550"/>
              <a:ext cx="788159" cy="1017751"/>
              <a:chOff x="1556235" y="3603464"/>
              <a:chExt cx="861457" cy="1112400"/>
            </a:xfrm>
          </p:grpSpPr>
          <p:pic>
            <p:nvPicPr>
              <p:cNvPr id="24" name="圖片 23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530" b="1350"/>
              <a:stretch/>
            </p:blipFill>
            <p:spPr>
              <a:xfrm>
                <a:off x="1556235" y="3603464"/>
                <a:ext cx="861457" cy="1112400"/>
              </a:xfrm>
              <a:prstGeom prst="rect">
                <a:avLst/>
              </a:prstGeom>
            </p:spPr>
          </p:pic>
          <p:sp>
            <p:nvSpPr>
              <p:cNvPr id="25" name="矩形 24"/>
              <p:cNvSpPr/>
              <p:nvPr/>
            </p:nvSpPr>
            <p:spPr>
              <a:xfrm>
                <a:off x="1775199" y="3912390"/>
                <a:ext cx="111238" cy="11160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3" name="文字方塊 12"/>
            <p:cNvSpPr txBox="1"/>
            <p:nvPr/>
          </p:nvSpPr>
          <p:spPr>
            <a:xfrm>
              <a:off x="9876659" y="3409071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Output2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(B,1,224,224)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980856" y="4939332"/>
              <a:ext cx="240552" cy="16200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979724" y="5394224"/>
              <a:ext cx="241684" cy="16200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3979724" y="5684585"/>
              <a:ext cx="241684" cy="16225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3986529" y="4077078"/>
              <a:ext cx="240552" cy="16200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07968" y="5063698"/>
              <a:ext cx="1198096" cy="908898"/>
            </a:xfrm>
            <a:prstGeom prst="rect">
              <a:avLst/>
            </a:prstGeom>
          </p:spPr>
        </p:pic>
        <p:grpSp>
          <p:nvGrpSpPr>
            <p:cNvPr id="19" name="群組 18"/>
            <p:cNvGrpSpPr/>
            <p:nvPr/>
          </p:nvGrpSpPr>
          <p:grpSpPr>
            <a:xfrm>
              <a:off x="5897612" y="5906841"/>
              <a:ext cx="1197042" cy="246221"/>
              <a:chOff x="1273272" y="5164565"/>
              <a:chExt cx="1197042" cy="246221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1273272" y="5229200"/>
                <a:ext cx="142208" cy="108000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文字方塊 22"/>
              <p:cNvSpPr txBox="1"/>
              <p:nvPr/>
            </p:nvSpPr>
            <p:spPr>
              <a:xfrm>
                <a:off x="1378348" y="5164565"/>
                <a:ext cx="109196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0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Attention pooling</a:t>
                </a:r>
                <a:endParaRPr lang="zh-TW" altLang="en-US" sz="10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0" name="文字方塊 19"/>
            <p:cNvSpPr txBox="1"/>
            <p:nvPr/>
          </p:nvSpPr>
          <p:spPr>
            <a:xfrm>
              <a:off x="3625916" y="3234462"/>
              <a:ext cx="9492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600" b="1" u="sng" dirty="0" smtClean="0">
                  <a:solidFill>
                    <a:srgbClr val="0000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Model 1 </a:t>
              </a:r>
              <a:endParaRPr lang="zh-TW" altLang="en-US" sz="1600" u="sng" dirty="0">
                <a:solidFill>
                  <a:srgbClr val="0000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7921944" y="3234462"/>
              <a:ext cx="9492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600" b="1" u="sng" dirty="0" smtClean="0">
                  <a:solidFill>
                    <a:srgbClr val="0000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Model 2 </a:t>
              </a:r>
              <a:endParaRPr lang="zh-TW" altLang="en-US" sz="1600" u="sng" dirty="0">
                <a:solidFill>
                  <a:srgbClr val="0000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內容版面配置區 2"/>
              <p:cNvSpPr txBox="1">
                <a:spLocks/>
              </p:cNvSpPr>
              <p:nvPr/>
            </p:nvSpPr>
            <p:spPr>
              <a:xfrm>
                <a:off x="1416439" y="1484784"/>
                <a:ext cx="9377197" cy="1344212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u"/>
                  <a:defRPr lang="zh-TW" altLang="en-US" sz="2200" kern="1200" dirty="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lang="zh-TW" altLang="en-US" sz="2000" kern="12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lang="zh-TW" altLang="en-US" sz="2000" kern="12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j-lt"/>
                    <a:ea typeface="標楷體" pitchFamily="65" charset="-120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>
                  <a:buFont typeface="Wingdings" panose="05000000000000000000" pitchFamily="2" charset="2"/>
                  <a:buChar char="Ø"/>
                </a:pP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損失函數：</a:t>
                </a:r>
                <a:r>
                  <a:rPr kumimoji="0" lang="en-US" altLang="zh-TW" sz="18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BCELoss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*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0.5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zh-TW" sz="18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DiceLoss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*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0.5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Final loss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： </a:t>
                </a:r>
                <a:r>
                  <a:rPr lang="en-US" altLang="zh-TW" sz="18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Loss1</a:t>
                </a:r>
                <a:r>
                  <a:rPr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*0.5 + </a:t>
                </a:r>
                <a:r>
                  <a:rPr lang="en-US" altLang="zh-TW" sz="18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Loss2</a:t>
                </a:r>
                <a:r>
                  <a:rPr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*0.5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kumimoji="0"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軟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標籤：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[0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1] </a:t>
                </a:r>
                <a14:m>
                  <m:oMath xmlns:m="http://schemas.openxmlformats.org/officeDocument/2006/math">
                    <m:r>
                      <a:rPr kumimoji="0" lang="en-US" altLang="zh-TW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[0.2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1]</a:t>
                </a:r>
              </a:p>
            </p:txBody>
          </p:sp>
        </mc:Choice>
        <mc:Fallback xmlns="">
          <p:sp>
            <p:nvSpPr>
              <p:cNvPr id="36" name="內容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439" y="1484784"/>
                <a:ext cx="9377197" cy="1344212"/>
              </a:xfrm>
              <a:prstGeom prst="rect">
                <a:avLst/>
              </a:prstGeom>
              <a:blipFill>
                <a:blip r:embed="rId7"/>
                <a:stretch>
                  <a:fillRect l="-390" t="-272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向右箭號 36"/>
          <p:cNvSpPr/>
          <p:nvPr/>
        </p:nvSpPr>
        <p:spPr>
          <a:xfrm rot="16200000">
            <a:off x="6233901" y="3000383"/>
            <a:ext cx="252000" cy="17318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8" name="文字方塊 37"/>
          <p:cNvSpPr txBox="1"/>
          <p:nvPr/>
        </p:nvSpPr>
        <p:spPr>
          <a:xfrm>
            <a:off x="6011087" y="2586390"/>
            <a:ext cx="697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6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Loss1</a:t>
            </a:r>
            <a:endParaRPr lang="zh-TW" altLang="en-US" sz="1600" b="1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9" name="向右箭號 38"/>
          <p:cNvSpPr/>
          <p:nvPr/>
        </p:nvSpPr>
        <p:spPr>
          <a:xfrm rot="16200000">
            <a:off x="10282333" y="3000383"/>
            <a:ext cx="252000" cy="17318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0" name="文字方塊 39"/>
          <p:cNvSpPr txBox="1"/>
          <p:nvPr/>
        </p:nvSpPr>
        <p:spPr>
          <a:xfrm>
            <a:off x="10059519" y="2586390"/>
            <a:ext cx="697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6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Loss2</a:t>
            </a:r>
            <a:endParaRPr lang="zh-TW" altLang="en-US" sz="1600" b="1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930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後處理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384032" y="1412776"/>
            <a:ext cx="4519735" cy="169917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1"/>
            <a:endParaRPr kumimoji="0" lang="en-US" altLang="zh-TW" sz="1600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2"/>
              <p:cNvSpPr txBox="1">
                <a:spLocks/>
              </p:cNvSpPr>
              <p:nvPr/>
            </p:nvSpPr>
            <p:spPr>
              <a:xfrm>
                <a:off x="1416439" y="1484784"/>
                <a:ext cx="9377197" cy="1344212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u"/>
                  <a:defRPr lang="zh-TW" altLang="en-US" sz="2200" kern="1200" dirty="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lang="zh-TW" altLang="en-US" sz="2000" kern="12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lang="zh-TW" altLang="en-US" sz="2000" kern="12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j-lt"/>
                    <a:ea typeface="標楷體" pitchFamily="65" charset="-120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>
                  <a:buFont typeface="Wingdings" panose="05000000000000000000" pitchFamily="2" charset="2"/>
                  <a:buChar char="Ø"/>
                </a:pPr>
                <a:r>
                  <a:rPr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閾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值調整：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0.85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 altLang="zh-TW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Ensemble </a:t>
                </a:r>
                <a:r>
                  <a:rPr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：平均</a:t>
                </a:r>
                <a:r>
                  <a:rPr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r>
                  <a:rPr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個模型的預測結果</a:t>
                </a:r>
                <a:endParaRPr kumimoji="0" lang="en-US" altLang="zh-TW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測試時影像增強</a:t>
                </a:r>
                <a:r>
                  <a:rPr kumimoji="0" lang="en-US" altLang="zh-TW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(Test Time 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Augmentation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TTA)</a:t>
                </a:r>
                <a:r>
                  <a:rPr kumimoji="0" lang="zh-TW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：旋轉</a:t>
                </a:r>
                <a:r>
                  <a:rPr kumimoji="0" lang="en-US" altLang="zh-TW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90</a:t>
                </a:r>
                <a14:m>
                  <m:oMath xmlns:m="http://schemas.openxmlformats.org/officeDocument/2006/math">
                    <m:r>
                      <a:rPr kumimoji="0" lang="en-US" altLang="zh-TW" sz="1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  <m:r>
                      <a:rPr lang="en-US" altLang="zh-TW" sz="180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0" lang="en-US" altLang="zh-TW" sz="18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</a:p>
            </p:txBody>
          </p:sp>
        </mc:Choice>
        <mc:Fallback xmlns="">
          <p:sp>
            <p:nvSpPr>
              <p:cNvPr id="5" name="內容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439" y="1484784"/>
                <a:ext cx="9377197" cy="1344212"/>
              </a:xfrm>
              <a:prstGeom prst="rect">
                <a:avLst/>
              </a:prstGeom>
              <a:blipFill>
                <a:blip r:embed="rId2"/>
                <a:stretch>
                  <a:fillRect l="-390" t="-272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群組 5"/>
          <p:cNvGrpSpPr/>
          <p:nvPr/>
        </p:nvGrpSpPr>
        <p:grpSpPr>
          <a:xfrm>
            <a:off x="1249353" y="2835534"/>
            <a:ext cx="9693293" cy="3209628"/>
            <a:chOff x="1249353" y="2835534"/>
            <a:chExt cx="9693293" cy="3209628"/>
          </a:xfrm>
        </p:grpSpPr>
        <p:grpSp>
          <p:nvGrpSpPr>
            <p:cNvPr id="7" name="群組 6"/>
            <p:cNvGrpSpPr/>
            <p:nvPr/>
          </p:nvGrpSpPr>
          <p:grpSpPr>
            <a:xfrm>
              <a:off x="1249354" y="3165162"/>
              <a:ext cx="9693292" cy="2880000"/>
              <a:chOff x="926196" y="3222937"/>
              <a:chExt cx="9693292" cy="2880000"/>
            </a:xfrm>
          </p:grpSpPr>
          <p:pic>
            <p:nvPicPr>
              <p:cNvPr id="12" name="圖片 11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530" b="1350"/>
              <a:stretch/>
            </p:blipFill>
            <p:spPr>
              <a:xfrm>
                <a:off x="5882242" y="3222937"/>
                <a:ext cx="2230308" cy="2880000"/>
              </a:xfrm>
              <a:prstGeom prst="rect">
                <a:avLst/>
              </a:prstGeom>
            </p:spPr>
          </p:pic>
          <p:pic>
            <p:nvPicPr>
              <p:cNvPr id="13" name="圖片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04219" y="3222937"/>
                <a:ext cx="2228383" cy="2880000"/>
              </a:xfrm>
              <a:prstGeom prst="rect">
                <a:avLst/>
              </a:prstGeom>
            </p:spPr>
          </p:pic>
          <p:pic>
            <p:nvPicPr>
              <p:cNvPr id="14" name="圖片 1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62190" y="3222937"/>
                <a:ext cx="2257298" cy="2880000"/>
              </a:xfrm>
              <a:prstGeom prst="rect">
                <a:avLst/>
              </a:prstGeom>
            </p:spPr>
          </p:pic>
          <p:pic>
            <p:nvPicPr>
              <p:cNvPr id="15" name="圖片 14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6196" y="3222937"/>
                <a:ext cx="2228383" cy="288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sp>
          <p:nvSpPr>
            <p:cNvPr id="8" name="文字方塊 7"/>
            <p:cNvSpPr txBox="1"/>
            <p:nvPr/>
          </p:nvSpPr>
          <p:spPr>
            <a:xfrm>
              <a:off x="1249353" y="2839149"/>
              <a:ext cx="222460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sz="16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實際碎片：</a:t>
              </a:r>
              <a:endPara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3723600" y="2835534"/>
              <a:ext cx="22321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sz="16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Ground truth</a:t>
              </a:r>
              <a:r>
                <a:rPr lang="zh-TW" altLang="en-US" sz="16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：</a:t>
              </a:r>
              <a:endPara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6201623" y="2835534"/>
              <a:ext cx="22321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sz="16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模型預測結果</a:t>
              </a:r>
              <a:r>
                <a:rPr lang="zh-TW" altLang="en-US" sz="16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：</a:t>
              </a:r>
              <a:endPara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8691193" y="2835534"/>
              <a:ext cx="22321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sz="16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閾值調整</a:t>
              </a:r>
              <a:r>
                <a:rPr lang="zh-TW" altLang="en-US" sz="16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結果</a:t>
              </a:r>
              <a:r>
                <a:rPr lang="zh-TW" altLang="en-US" sz="16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：</a:t>
              </a:r>
              <a:endPara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7008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結論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839416" y="980728"/>
            <a:ext cx="10514384" cy="504055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zh-TW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第</a:t>
            </a:r>
            <a:r>
              <a:rPr kumimoji="0" lang="en-US" altLang="zh-TW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20~39</a:t>
            </a:r>
            <a:r>
              <a:rPr kumimoji="0" lang="zh-TW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片</a:t>
            </a:r>
            <a:r>
              <a:rPr kumimoji="0"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軸切片能提供較多重要訊息</a:t>
            </a:r>
            <a:endParaRPr kumimoji="0" lang="en-US" altLang="zh-TW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使用網</a:t>
            </a:r>
            <a:r>
              <a:rPr kumimoji="0"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格洗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牌與</a:t>
            </a:r>
            <a:r>
              <a:rPr kumimoji="0"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Mosaic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可擴增大量訓練資料</a:t>
            </a:r>
            <a:endParaRPr kumimoji="0" lang="en-US" altLang="zh-TW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注意力</a:t>
            </a:r>
            <a:r>
              <a:rPr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池化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(attention pooling</a:t>
            </a:r>
            <a:r>
              <a:rPr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可有效使模型提取</a:t>
            </a:r>
            <a:r>
              <a:rPr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軸特徵</a:t>
            </a:r>
            <a:endParaRPr lang="en-US" altLang="zh-TW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使用</a:t>
            </a:r>
            <a:r>
              <a:rPr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model2</a:t>
            </a:r>
            <a:r>
              <a:rPr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降噪，可使預測結果更接近</a:t>
            </a:r>
            <a:r>
              <a:rPr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</a:t>
            </a:r>
            <a:r>
              <a:rPr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用</a:t>
            </a:r>
            <a:r>
              <a:rPr kumimoji="0"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折外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預測評估模型，較能得出泛化性較佳的方法</a:t>
            </a:r>
            <a:endParaRPr lang="en-US" altLang="zh-TW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提交</a:t>
            </a:r>
            <a:r>
              <a:rPr lang="en-US" altLang="zh-TW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</a:t>
            </a:r>
            <a:r>
              <a:rPr lang="zh-TW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較好的模型</a:t>
            </a:r>
            <a:r>
              <a:rPr lang="en-US" altLang="zh-TW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正確的模型提交策略</a:t>
            </a:r>
            <a:r>
              <a:rPr lang="en-US" altLang="zh-TW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TW" sz="18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TW" sz="18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491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 txBox="1">
            <a:spLocks/>
          </p:cNvSpPr>
          <p:nvPr/>
        </p:nvSpPr>
        <p:spPr>
          <a:xfrm>
            <a:off x="838200" y="365125"/>
            <a:ext cx="10515600" cy="615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28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專案</a:t>
            </a:r>
            <a:r>
              <a:rPr lang="en-US" altLang="zh-TW" sz="28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/</a:t>
            </a:r>
            <a:r>
              <a:rPr lang="zh-TW" altLang="en-US" sz="28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競賽實驗流程</a:t>
            </a:r>
            <a:endParaRPr lang="zh-TW" altLang="en-US" sz="28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331" y="1574373"/>
            <a:ext cx="8466551" cy="3870851"/>
          </a:xfrm>
          <a:prstGeom prst="rect">
            <a:avLst/>
          </a:prstGeom>
        </p:spPr>
      </p:pic>
      <p:pic>
        <p:nvPicPr>
          <p:cNvPr id="9" name="內容版面配置區 8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9408368" y="2420888"/>
            <a:ext cx="2016224" cy="13986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59306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839416" y="980728"/>
            <a:ext cx="10514384" cy="504055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2000" dirty="0" smtClean="0"/>
              <a:t>競賽介紹</a:t>
            </a:r>
            <a:endParaRPr lang="en-US" altLang="zh-TW" sz="2000" dirty="0" smtClean="0"/>
          </a:p>
          <a:p>
            <a:pPr>
              <a:lnSpc>
                <a:spcPct val="150000"/>
              </a:lnSpc>
            </a:pPr>
            <a:r>
              <a:rPr lang="zh-TW" altLang="en-US" sz="2000" dirty="0" smtClean="0"/>
              <a:t>資料集介紹</a:t>
            </a:r>
            <a:endParaRPr lang="en-US" altLang="zh-TW" sz="2000" dirty="0" smtClean="0"/>
          </a:p>
          <a:p>
            <a:pPr>
              <a:lnSpc>
                <a:spcPct val="150000"/>
              </a:lnSpc>
            </a:pPr>
            <a:r>
              <a:rPr lang="zh-TW" altLang="en-US" sz="2000" dirty="0"/>
              <a:t>資料集劃分</a:t>
            </a:r>
            <a:r>
              <a:rPr lang="en-US" altLang="zh-TW" sz="2000" dirty="0"/>
              <a:t>&amp;</a:t>
            </a:r>
            <a:r>
              <a:rPr lang="zh-TW" altLang="en-US" sz="2000" dirty="0"/>
              <a:t>模型評估</a:t>
            </a:r>
            <a:endParaRPr lang="en-US" altLang="zh-TW" sz="2000" dirty="0" smtClean="0"/>
          </a:p>
          <a:p>
            <a:pPr>
              <a:lnSpc>
                <a:spcPct val="150000"/>
              </a:lnSpc>
            </a:pPr>
            <a:r>
              <a:rPr lang="zh-TW" altLang="en-US" sz="2000" dirty="0"/>
              <a:t>前處理</a:t>
            </a:r>
            <a:r>
              <a:rPr lang="en-US" altLang="zh-TW" sz="2000" dirty="0"/>
              <a:t>&amp;</a:t>
            </a:r>
            <a:r>
              <a:rPr lang="zh-TW" altLang="en-US" sz="2000" dirty="0"/>
              <a:t>影像</a:t>
            </a:r>
            <a:r>
              <a:rPr lang="zh-TW" altLang="en-US" sz="2000" dirty="0" smtClean="0"/>
              <a:t>增強</a:t>
            </a:r>
            <a:endParaRPr lang="en-US" altLang="zh-TW" sz="2000" dirty="0" smtClean="0"/>
          </a:p>
          <a:p>
            <a:pPr>
              <a:lnSpc>
                <a:spcPct val="150000"/>
              </a:lnSpc>
            </a:pPr>
            <a:r>
              <a:rPr lang="zh-TW" altLang="en-US" sz="2000" dirty="0"/>
              <a:t>模型</a:t>
            </a:r>
            <a:r>
              <a:rPr lang="zh-TW" altLang="en-US" sz="2000" dirty="0" smtClean="0"/>
              <a:t>架構</a:t>
            </a:r>
            <a:endParaRPr lang="en-US" altLang="zh-TW" sz="2000" dirty="0" smtClean="0"/>
          </a:p>
          <a:p>
            <a:pPr>
              <a:lnSpc>
                <a:spcPct val="150000"/>
              </a:lnSpc>
            </a:pPr>
            <a:r>
              <a:rPr lang="zh-TW" altLang="en-US" sz="2000" dirty="0"/>
              <a:t>損失</a:t>
            </a:r>
            <a:r>
              <a:rPr lang="zh-TW" altLang="en-US" sz="2000" dirty="0" smtClean="0"/>
              <a:t>函數</a:t>
            </a:r>
            <a:endParaRPr lang="en-US" altLang="zh-TW" sz="2000" dirty="0" smtClean="0"/>
          </a:p>
          <a:p>
            <a:pPr>
              <a:lnSpc>
                <a:spcPct val="150000"/>
              </a:lnSpc>
            </a:pPr>
            <a:r>
              <a:rPr lang="zh-TW" altLang="en-US" sz="2000" dirty="0" smtClean="0"/>
              <a:t>後處理</a:t>
            </a:r>
            <a:endParaRPr lang="en-US" altLang="zh-TW" sz="2000" dirty="0" smtClean="0"/>
          </a:p>
          <a:p>
            <a:pPr>
              <a:lnSpc>
                <a:spcPct val="150000"/>
              </a:lnSpc>
            </a:pPr>
            <a:r>
              <a:rPr lang="zh-TW" altLang="en-US" sz="2000" dirty="0" smtClean="0"/>
              <a:t>結論</a:t>
            </a:r>
            <a:endParaRPr kumimoji="0" lang="en-US" altLang="zh-TW" sz="2000" dirty="0"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86019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競賽介紹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 txBox="1">
            <a:spLocks/>
          </p:cNvSpPr>
          <p:nvPr/>
        </p:nvSpPr>
        <p:spPr>
          <a:xfrm>
            <a:off x="839416" y="980728"/>
            <a:ext cx="10514384" cy="504055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競賽名稱：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Vesuvius Challenge - Ink </a:t>
            </a:r>
            <a:r>
              <a:rPr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</a:p>
          <a:p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競賽目標：</a:t>
            </a:r>
            <a:r>
              <a:rPr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從書籍碎片的</a:t>
            </a:r>
            <a:r>
              <a:rPr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光掃描中恢復墨水的位置</a:t>
            </a:r>
          </a:p>
          <a:p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競賽類型：語義分割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(Semantic Segmentation</a:t>
            </a:r>
            <a:r>
              <a:rPr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競賽時程：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2023/3/15~2023/6/14</a:t>
            </a:r>
          </a:p>
          <a:p>
            <a:r>
              <a:rPr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評估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指標：</a:t>
            </a:r>
            <a:r>
              <a:rPr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F0.5-score</a:t>
            </a:r>
          </a:p>
          <a:p>
            <a:endParaRPr lang="en-US" altLang="zh-TW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1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</a:t>
            </a:r>
            <a:r>
              <a:rPr lang="en-US" altLang="zh-TW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rank</a:t>
            </a:r>
            <a:r>
              <a:rPr lang="zh-TW" alt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銀牌</a:t>
            </a:r>
            <a:r>
              <a:rPr lang="en-US" altLang="zh-TW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1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61/1249)</a:t>
            </a:r>
            <a:r>
              <a:rPr lang="en-US" altLang="zh-TW" sz="18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zh-TW" altLang="en-US" sz="1800" b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https://lh5.googleusercontent.com/RBwjzDcau9D5eND9y4KwbgE4Dh7FMqPHi1F8yOTfD47L9dhPocgj64mpWqdTR9t47FdSt7vTgQ2xWvo-2nWeX64R4CZLG18U6aQWg2NSx9Lm-ZCrjfDPUocSC7wuLldsYb0ZYRP-vJWvrcOvPc9EJbvKnQ=n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772" y="2636912"/>
            <a:ext cx="4104456" cy="58262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群組 4"/>
          <p:cNvGrpSpPr>
            <a:grpSpLocks noChangeAspect="1"/>
          </p:cNvGrpSpPr>
          <p:nvPr/>
        </p:nvGrpSpPr>
        <p:grpSpPr>
          <a:xfrm>
            <a:off x="1799709" y="3897271"/>
            <a:ext cx="8592582" cy="2124016"/>
            <a:chOff x="408568" y="2212852"/>
            <a:chExt cx="10801006" cy="2669920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9575" y="2212852"/>
              <a:ext cx="10799999" cy="189949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8568" y="4077072"/>
              <a:ext cx="10800000" cy="8057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633192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資料集介紹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564052" y="1700808"/>
            <a:ext cx="4518502" cy="3834426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kumimoji="0" lang="en-US" altLang="zh-TW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064670" y="1937773"/>
            <a:ext cx="4887314" cy="3276044"/>
            <a:chOff x="911424" y="1880828"/>
            <a:chExt cx="4887314" cy="3276044"/>
          </a:xfrm>
        </p:grpSpPr>
        <p:pic>
          <p:nvPicPr>
            <p:cNvPr id="7" name="Picture 10" descr="https://www.kaggleusercontent.com/kf/124830412/eyJhbGciOiJkaXIiLCJlbmMiOiJBMTI4Q0JDLUhTMjU2In0..SHKUqk4i7bmloSVLsm8Qow.hX22ilYUbku9_u7nABNjX_O1HU3I2WgmcjpIUZ8AxahWY6XSml8cNO6LtyMTj0DdPf7u39L2UV3YzrlXKZi_ZdTEIOPRQdJVlq8jyNg8EH3ApK-1O6cSCFU_XT6AQHZaSKy-Qndfjfc76jvR82cETp0Mjs6rp4YIhVfOzQBLZDKLbWrjk7hbC0XLCd2LkpFr-F8OtixbUZvQ3eMZFAq1FAmGQ1AKxVA_TvUefkQWw_S86YEZPjJjq3xd-zjXdmXXbVGTbLb0uX2-IxsKXetLu-7Y1GiLkHjoR7BGRGNVU7VY9gZlwotxrt63RJDu-OCBP_8w0tzqZsTcRztkc1xzdTdTHpwXDfGzaoKJopx08V9jkuN0ziusg--CRj4ZrVfI7BlUx_Yz8QKP7_AQm3Sv5u0-Knnd-0W5ud61te8PKgMaw78OxTIskTxjEHMNqrQ9k45c8oGx3vyuGTVU6SLUIfD-H0hjEM8q7WwXMJwAOFnhsWq8cN8GXXU5IuvZcAPNCKFQu7VHPLDDE_XNaOKvyJMe3Yo_uIhCQ3i1TcBbEyQWi70fA7Zru219f4AxetQttbPjtTmbK98DlFnfgQ15z1u9MO8w7knzWw7vuT4LRXGUTOfABY8nKJxzCbZxsQMbJICtUDIUz05HbGWCATQUMwg7aQD24vxKzt12Wudyp_dp5HboL9rcQ36EUk0DIqlf.q2tWuGv2Zc1tw-6itFNNKw/__results___files/__results___1_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424" y="2276872"/>
              <a:ext cx="2439043" cy="288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9696" y="2276872"/>
              <a:ext cx="2439042" cy="2880000"/>
            </a:xfrm>
            <a:prstGeom prst="rect">
              <a:avLst/>
            </a:prstGeom>
          </p:spPr>
        </p:pic>
        <p:sp>
          <p:nvSpPr>
            <p:cNvPr id="9" name="內容版面配置區 2"/>
            <p:cNvSpPr txBox="1">
              <a:spLocks/>
            </p:cNvSpPr>
            <p:nvPr/>
          </p:nvSpPr>
          <p:spPr>
            <a:xfrm>
              <a:off x="2567608" y="1880828"/>
              <a:ext cx="1584176" cy="39604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Fragment 1</a:t>
              </a:r>
              <a:endParaRPr kumimoji="0"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內容版面配置區 2"/>
              <p:cNvSpPr txBox="1">
                <a:spLocks/>
              </p:cNvSpPr>
              <p:nvPr/>
            </p:nvSpPr>
            <p:spPr>
              <a:xfrm>
                <a:off x="6599272" y="1711431"/>
                <a:ext cx="4518502" cy="3126126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u"/>
                  <a:defRPr lang="zh-TW" altLang="en-US" sz="2200" kern="1200" dirty="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lang="zh-TW" altLang="en-US" sz="2000" kern="12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lang="zh-TW" altLang="en-US" sz="2000" kern="12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j-lt"/>
                    <a:ea typeface="標楷體" pitchFamily="65" charset="-120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>
                  <a:buFont typeface="Wingdings" panose="05000000000000000000" pitchFamily="2" charset="2"/>
                  <a:buChar char="Ø"/>
                </a:pPr>
                <a:r>
                  <a:rPr kumimoji="0"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訓練集：</a:t>
                </a:r>
                <a:r>
                  <a:rPr kumimoji="0" lang="en-US" altLang="zh-TW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kumimoji="0"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個碎片、測試集：</a:t>
                </a:r>
                <a:r>
                  <a:rPr kumimoji="0" lang="en-US" altLang="zh-TW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kumimoji="0"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個碎片</a:t>
                </a:r>
                <a:endParaRPr kumimoji="0" lang="en-US" altLang="zh-TW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kumimoji="0" lang="en-US" altLang="zh-TW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每個碎片包含</a:t>
                </a:r>
                <a:r>
                  <a:rPr lang="en-US" altLang="zh-TW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65</a:t>
                </a:r>
                <a:r>
                  <a:rPr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個</a:t>
                </a:r>
                <a:r>
                  <a:rPr lang="en-US" altLang="zh-TW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</a:t>
                </a:r>
                <a:r>
                  <a:rPr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軸切片，每個碎片大小為</a:t>
                </a:r>
                <a:r>
                  <a:rPr kumimoji="0" lang="en-US" altLang="zh-TW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65</a:t>
                </a:r>
                <a14:m>
                  <m:oMath xmlns:m="http://schemas.openxmlformats.org/officeDocument/2006/math">
                    <m:r>
                      <a:rPr lang="en-US" altLang="zh-TW" sz="1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zh-TW" altLang="en-US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長</a:t>
                </a:r>
                <a14:m>
                  <m:oMath xmlns:m="http://schemas.openxmlformats.org/officeDocument/2006/math">
                    <m:r>
                      <a:rPr lang="en-US" altLang="zh-TW" sz="1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0" lang="zh-TW" altLang="en-US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寬</a:t>
                </a:r>
                <a:endParaRPr kumimoji="0" lang="en-US" altLang="zh-TW" sz="1800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kumimoji="0" lang="en-US" altLang="zh-TW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kumimoji="0"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對碎片上的古希臘字母進行</a:t>
                </a:r>
                <a:r>
                  <a:rPr lang="zh-TW" altLang="en-US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語義分割</a:t>
                </a:r>
                <a:r>
                  <a:rPr lang="en-US" altLang="zh-TW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(Semantic Segmentation)</a:t>
                </a:r>
                <a:endParaRPr lang="zh-TW" alt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kumimoji="0" lang="en-US" altLang="zh-TW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不同碎片相同</a:t>
                </a:r>
                <a:r>
                  <a:rPr lang="en-US" altLang="zh-TW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</a:t>
                </a:r>
                <a:r>
                  <a:rPr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軸切片，重要性不同</a:t>
                </a:r>
                <a:endParaRPr lang="en-US" altLang="zh-TW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endParaRPr kumimoji="0" lang="en-US" altLang="zh-TW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kumimoji="0"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目標為建構出</a:t>
                </a:r>
                <a:r>
                  <a:rPr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在</a:t>
                </a:r>
                <a:r>
                  <a:rPr lang="en-US" altLang="zh-TW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</a:t>
                </a:r>
                <a:r>
                  <a:rPr lang="zh-TW" altLang="en-US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軸</a:t>
                </a:r>
                <a:r>
                  <a:rPr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方向上具有</a:t>
                </a:r>
                <a:r>
                  <a:rPr lang="zh-TW" altLang="en-US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優秀</a:t>
                </a:r>
                <a:r>
                  <a:rPr kumimoji="0" lang="zh-TW" altLang="en-US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特徵提取能力</a:t>
                </a:r>
                <a:r>
                  <a:rPr kumimoji="0"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且</a:t>
                </a:r>
                <a:r>
                  <a:rPr kumimoji="0" lang="zh-TW" altLang="en-US" sz="18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泛化性高</a:t>
                </a:r>
                <a:r>
                  <a:rPr kumimoji="0" lang="zh-TW" alt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的模型</a:t>
                </a:r>
                <a:endParaRPr kumimoji="0" lang="en-US" altLang="zh-TW" sz="18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內容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272" y="1711431"/>
                <a:ext cx="4518502" cy="3126126"/>
              </a:xfrm>
              <a:prstGeom prst="rect">
                <a:avLst/>
              </a:prstGeom>
              <a:blipFill>
                <a:blip r:embed="rId4"/>
                <a:stretch>
                  <a:fillRect l="-945" t="-1170" r="-1080" b="-255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7033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資料集介紹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5" name="下載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12024" y="1917232"/>
            <a:ext cx="4800000" cy="3600000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1064670" y="1937773"/>
            <a:ext cx="4887314" cy="3276044"/>
            <a:chOff x="911424" y="1880828"/>
            <a:chExt cx="4887314" cy="3276044"/>
          </a:xfrm>
        </p:grpSpPr>
        <p:pic>
          <p:nvPicPr>
            <p:cNvPr id="7" name="Picture 10" descr="https://www.kaggleusercontent.com/kf/124830412/eyJhbGciOiJkaXIiLCJlbmMiOiJBMTI4Q0JDLUhTMjU2In0..SHKUqk4i7bmloSVLsm8Qow.hX22ilYUbku9_u7nABNjX_O1HU3I2WgmcjpIUZ8AxahWY6XSml8cNO6LtyMTj0DdPf7u39L2UV3YzrlXKZi_ZdTEIOPRQdJVlq8jyNg8EH3ApK-1O6cSCFU_XT6AQHZaSKy-Qndfjfc76jvR82cETp0Mjs6rp4YIhVfOzQBLZDKLbWrjk7hbC0XLCd2LkpFr-F8OtixbUZvQ3eMZFAq1FAmGQ1AKxVA_TvUefkQWw_S86YEZPjJjq3xd-zjXdmXXbVGTbLb0uX2-IxsKXetLu-7Y1GiLkHjoR7BGRGNVU7VY9gZlwotxrt63RJDu-OCBP_8w0tzqZsTcRztkc1xzdTdTHpwXDfGzaoKJopx08V9jkuN0ziusg--CRj4ZrVfI7BlUx_Yz8QKP7_AQm3Sv5u0-Knnd-0W5ud61te8PKgMaw78OxTIskTxjEHMNqrQ9k45c8oGx3vyuGTVU6SLUIfD-H0hjEM8q7WwXMJwAOFnhsWq8cN8GXXU5IuvZcAPNCKFQu7VHPLDDE_XNaOKvyJMe3Yo_uIhCQ3i1TcBbEyQWi70fA7Zru219f4AxetQttbPjtTmbK98DlFnfgQ15z1u9MO8w7knzWw7vuT4LRXGUTOfABY8nKJxzCbZxsQMbJICtUDIUz05HbGWCATQUMwg7aQD24vxKzt12Wudyp_dp5HboL9rcQ36EUk0DIqlf.q2tWuGv2Zc1tw-6itFNNKw/__results___files/__results___1_1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424" y="2276872"/>
              <a:ext cx="2439043" cy="288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9696" y="2276872"/>
              <a:ext cx="2439042" cy="2880000"/>
            </a:xfrm>
            <a:prstGeom prst="rect">
              <a:avLst/>
            </a:prstGeom>
          </p:spPr>
        </p:pic>
        <p:sp>
          <p:nvSpPr>
            <p:cNvPr id="9" name="內容版面配置區 2"/>
            <p:cNvSpPr txBox="1">
              <a:spLocks/>
            </p:cNvSpPr>
            <p:nvPr/>
          </p:nvSpPr>
          <p:spPr>
            <a:xfrm>
              <a:off x="2567608" y="1880828"/>
              <a:ext cx="1584176" cy="39604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Fragment 1</a:t>
              </a:r>
              <a:endParaRPr kumimoji="0"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4321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資料集介紹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6447222" y="1934994"/>
            <a:ext cx="4479637" cy="3276044"/>
            <a:chOff x="6447886" y="1959153"/>
            <a:chExt cx="4479637" cy="3276044"/>
          </a:xfrm>
        </p:grpSpPr>
        <p:pic>
          <p:nvPicPr>
            <p:cNvPr id="6" name="內容版面配置區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8288" y="2355197"/>
              <a:ext cx="2239235" cy="2880000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7886" y="2355197"/>
              <a:ext cx="2239235" cy="2880000"/>
            </a:xfrm>
            <a:prstGeom prst="rect">
              <a:avLst/>
            </a:prstGeom>
          </p:spPr>
        </p:pic>
        <p:sp>
          <p:nvSpPr>
            <p:cNvPr id="8" name="內容版面配置區 2"/>
            <p:cNvSpPr txBox="1">
              <a:spLocks/>
            </p:cNvSpPr>
            <p:nvPr/>
          </p:nvSpPr>
          <p:spPr>
            <a:xfrm>
              <a:off x="7896433" y="1959153"/>
              <a:ext cx="1583232" cy="39604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Fragment 3</a:t>
              </a:r>
              <a:endParaRPr kumimoji="0"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1369584" y="1953156"/>
            <a:ext cx="4285550" cy="3276044"/>
            <a:chOff x="1216921" y="1880828"/>
            <a:chExt cx="4285550" cy="3276044"/>
          </a:xfrm>
        </p:grpSpPr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9696" y="2276872"/>
              <a:ext cx="2142775" cy="2880000"/>
            </a:xfrm>
            <a:prstGeom prst="rect">
              <a:avLst/>
            </a:prstGeom>
          </p:spPr>
        </p:pic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6921" y="2276872"/>
              <a:ext cx="2142775" cy="2880000"/>
            </a:xfrm>
            <a:prstGeom prst="rect">
              <a:avLst/>
            </a:prstGeom>
          </p:spPr>
        </p:pic>
        <p:sp>
          <p:nvSpPr>
            <p:cNvPr id="12" name="內容版面配置區 2"/>
            <p:cNvSpPr txBox="1">
              <a:spLocks/>
            </p:cNvSpPr>
            <p:nvPr/>
          </p:nvSpPr>
          <p:spPr>
            <a:xfrm>
              <a:off x="2567608" y="1880828"/>
              <a:ext cx="1584176" cy="39604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Fragment 2</a:t>
              </a:r>
              <a:endParaRPr kumimoji="0"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9197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資料集劃分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&amp;</a:t>
            </a: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模型評估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1127448" y="1268760"/>
            <a:ext cx="4771873" cy="2087790"/>
            <a:chOff x="1127448" y="1254849"/>
            <a:chExt cx="4771873" cy="2087790"/>
          </a:xfrm>
        </p:grpSpPr>
        <p:grpSp>
          <p:nvGrpSpPr>
            <p:cNvPr id="5" name="群組 4"/>
            <p:cNvGrpSpPr/>
            <p:nvPr/>
          </p:nvGrpSpPr>
          <p:grpSpPr>
            <a:xfrm>
              <a:off x="1127448" y="1254849"/>
              <a:ext cx="4771873" cy="2087790"/>
              <a:chOff x="6096000" y="1437070"/>
              <a:chExt cx="4771873" cy="2087790"/>
            </a:xfrm>
          </p:grpSpPr>
          <p:grpSp>
            <p:nvGrpSpPr>
              <p:cNvPr id="11" name="群組 10"/>
              <p:cNvGrpSpPr/>
              <p:nvPr/>
            </p:nvGrpSpPr>
            <p:grpSpPr>
              <a:xfrm>
                <a:off x="6096000" y="1441148"/>
                <a:ext cx="1584176" cy="2083712"/>
                <a:chOff x="1043976" y="1340081"/>
                <a:chExt cx="1584176" cy="2083712"/>
              </a:xfrm>
            </p:grpSpPr>
            <p:pic>
              <p:nvPicPr>
                <p:cNvPr id="18" name="Picture 10" descr="https://www.kaggleusercontent.com/kf/124830412/eyJhbGciOiJkaXIiLCJlbmMiOiJBMTI4Q0JDLUhTMjU2In0..SHKUqk4i7bmloSVLsm8Qow.hX22ilYUbku9_u7nABNjX_O1HU3I2WgmcjpIUZ8AxahWY6XSml8cNO6LtyMTj0DdPf7u39L2UV3YzrlXKZi_ZdTEIOPRQdJVlq8jyNg8EH3ApK-1O6cSCFU_XT6AQHZaSKy-Qndfjfc76jvR82cETp0Mjs6rp4YIhVfOzQBLZDKLbWrjk7hbC0XLCd2LkpFr-F8OtixbUZvQ3eMZFAq1FAmGQ1AKxVA_TvUefkQWw_S86YEZPjJjq3xd-zjXdmXXbVGTbLb0uX2-IxsKXetLu-7Y1GiLkHjoR7BGRGNVU7VY9gZlwotxrt63RJDu-OCBP_8w0tzqZsTcRztkc1xzdTdTHpwXDfGzaoKJopx08V9jkuN0ziusg--CRj4ZrVfI7BlUx_Yz8QKP7_AQm3Sv5u0-Knnd-0W5ud61te8PKgMaw78OxTIskTxjEHMNqrQ9k45c8oGx3vyuGTVU6SLUIfD-H0hjEM8q7WwXMJwAOFnhsWq8cN8GXXU5IuvZcAPNCKFQu7VHPLDDE_XNaOKvyJMe3Yo_uIhCQ3i1TcBbEyQWi70fA7Zru219f4AxetQttbPjtTmbK98DlFnfgQ15z1u9MO8w7knzWw7vuT4LRXGUTOfABY8nKJxzCbZxsQMbJICtUDIUz05HbGWCATQUMwg7aQD24vxKzt12Wudyp_dp5HboL9rcQ36EUk0DIqlf.q2tWuGv2Zc1tw-6itFNNKw/__results___files/__results___1_1.png"/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73864" y="1623793"/>
                  <a:ext cx="1524401" cy="1800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9" name="內容版面配置區 2"/>
                <p:cNvSpPr txBox="1">
                  <a:spLocks/>
                </p:cNvSpPr>
                <p:nvPr/>
              </p:nvSpPr>
              <p:spPr>
                <a:xfrm>
                  <a:off x="1043976" y="1340081"/>
                  <a:ext cx="1584176" cy="277818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u"/>
                    <a:defRPr lang="zh-TW" altLang="en-US" sz="2200" kern="1200" dirty="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</a:defRPr>
                  </a:lvl5pPr>
                  <a:lvl6pPr marL="25146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6pPr>
                  <a:lvl7pPr marL="29718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7pPr>
                  <a:lvl8pPr marL="34290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8pPr>
                  <a:lvl9pPr marL="38862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kumimoji="0" lang="en-US" altLang="zh-TW" sz="120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Fragment 1</a:t>
                  </a:r>
                  <a:endParaRPr kumimoji="0" lang="en-US" altLang="zh-TW" sz="12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2" name="群組 11"/>
              <p:cNvGrpSpPr/>
              <p:nvPr/>
            </p:nvGrpSpPr>
            <p:grpSpPr>
              <a:xfrm>
                <a:off x="7693138" y="1438054"/>
                <a:ext cx="1584176" cy="2086806"/>
                <a:chOff x="4563512" y="1505233"/>
                <a:chExt cx="1584176" cy="2086806"/>
              </a:xfrm>
            </p:grpSpPr>
            <p:pic>
              <p:nvPicPr>
                <p:cNvPr id="16" name="圖片 15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85983" y="1792039"/>
                  <a:ext cx="1339234" cy="180000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17" name="內容版面配置區 2"/>
                <p:cNvSpPr txBox="1">
                  <a:spLocks/>
                </p:cNvSpPr>
                <p:nvPr/>
              </p:nvSpPr>
              <p:spPr>
                <a:xfrm>
                  <a:off x="4563512" y="1505233"/>
                  <a:ext cx="1584176" cy="277818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u"/>
                    <a:defRPr lang="zh-TW" altLang="en-US" sz="2200" kern="1200" dirty="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</a:defRPr>
                  </a:lvl5pPr>
                  <a:lvl6pPr marL="25146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6pPr>
                  <a:lvl7pPr marL="29718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7pPr>
                  <a:lvl8pPr marL="34290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8pPr>
                  <a:lvl9pPr marL="38862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kumimoji="0" lang="en-US" altLang="zh-TW" sz="120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Fragment 2</a:t>
                  </a:r>
                  <a:endParaRPr kumimoji="0" lang="en-US" altLang="zh-TW" sz="12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3" name="群組 12"/>
              <p:cNvGrpSpPr/>
              <p:nvPr/>
            </p:nvGrpSpPr>
            <p:grpSpPr>
              <a:xfrm>
                <a:off x="9283697" y="1437070"/>
                <a:ext cx="1584176" cy="2082925"/>
                <a:chOff x="6569299" y="1526095"/>
                <a:chExt cx="1584176" cy="2082925"/>
              </a:xfrm>
            </p:grpSpPr>
            <p:pic>
              <p:nvPicPr>
                <p:cNvPr id="14" name="圖片 13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61627" y="1809020"/>
                  <a:ext cx="1399521" cy="180000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15" name="內容版面配置區 2"/>
                <p:cNvSpPr txBox="1">
                  <a:spLocks/>
                </p:cNvSpPr>
                <p:nvPr/>
              </p:nvSpPr>
              <p:spPr>
                <a:xfrm>
                  <a:off x="6569299" y="1526095"/>
                  <a:ext cx="1584176" cy="277818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u"/>
                    <a:defRPr lang="zh-TW" altLang="en-US" sz="2200" kern="1200" dirty="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</a:defRPr>
                  </a:lvl5pPr>
                  <a:lvl6pPr marL="25146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6pPr>
                  <a:lvl7pPr marL="29718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7pPr>
                  <a:lvl8pPr marL="34290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8pPr>
                  <a:lvl9pPr marL="38862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kumimoji="0" lang="en-US" altLang="zh-TW" sz="120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Fragment 3</a:t>
                  </a:r>
                  <a:endParaRPr kumimoji="0" lang="en-US" altLang="zh-TW" sz="12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6" name="內容版面配置區 2"/>
            <p:cNvSpPr txBox="1">
              <a:spLocks/>
            </p:cNvSpPr>
            <p:nvPr/>
          </p:nvSpPr>
          <p:spPr>
            <a:xfrm>
              <a:off x="1748010" y="2298865"/>
              <a:ext cx="556113" cy="277818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1150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Fold1</a:t>
              </a:r>
              <a:endParaRPr kumimoji="0" lang="en-US" altLang="zh-TW" sz="115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內容版面配置區 2"/>
            <p:cNvSpPr txBox="1">
              <a:spLocks/>
            </p:cNvSpPr>
            <p:nvPr/>
          </p:nvSpPr>
          <p:spPr>
            <a:xfrm>
              <a:off x="3401773" y="1883263"/>
              <a:ext cx="556113" cy="277818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1150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Fold2</a:t>
              </a:r>
              <a:endParaRPr kumimoji="0" lang="en-US" altLang="zh-TW" sz="115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" name="直線接點 7"/>
            <p:cNvCxnSpPr/>
            <p:nvPr/>
          </p:nvCxnSpPr>
          <p:spPr>
            <a:xfrm>
              <a:off x="3143672" y="2406535"/>
              <a:ext cx="946531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內容版面配置區 2"/>
            <p:cNvSpPr txBox="1">
              <a:spLocks/>
            </p:cNvSpPr>
            <p:nvPr/>
          </p:nvSpPr>
          <p:spPr>
            <a:xfrm>
              <a:off x="3398285" y="2613912"/>
              <a:ext cx="556113" cy="277818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1150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Fold3</a:t>
              </a:r>
              <a:endParaRPr kumimoji="0" lang="en-US" altLang="zh-TW" sz="115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內容版面配置區 2"/>
            <p:cNvSpPr txBox="1">
              <a:spLocks/>
            </p:cNvSpPr>
            <p:nvPr/>
          </p:nvSpPr>
          <p:spPr>
            <a:xfrm>
              <a:off x="4963823" y="2298865"/>
              <a:ext cx="556113" cy="277818"/>
            </a:xfrm>
            <a:prstGeom prst="rect">
              <a:avLst/>
            </a:prstGeom>
            <a:noFill/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1150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Fold4</a:t>
              </a:r>
              <a:endParaRPr kumimoji="0" lang="en-US" altLang="zh-TW" sz="115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1219791" y="3577417"/>
            <a:ext cx="5380265" cy="2659895"/>
            <a:chOff x="1127447" y="3501008"/>
            <a:chExt cx="5380265" cy="2659895"/>
          </a:xfrm>
        </p:grpSpPr>
        <p:grpSp>
          <p:nvGrpSpPr>
            <p:cNvPr id="21" name="群組 20"/>
            <p:cNvGrpSpPr/>
            <p:nvPr/>
          </p:nvGrpSpPr>
          <p:grpSpPr>
            <a:xfrm>
              <a:off x="1127447" y="3501008"/>
              <a:ext cx="3456385" cy="2659895"/>
              <a:chOff x="1127447" y="3501008"/>
              <a:chExt cx="3456385" cy="2659895"/>
            </a:xfrm>
          </p:grpSpPr>
          <p:grpSp>
            <p:nvGrpSpPr>
              <p:cNvPr id="28" name="群組 27"/>
              <p:cNvGrpSpPr/>
              <p:nvPr/>
            </p:nvGrpSpPr>
            <p:grpSpPr>
              <a:xfrm>
                <a:off x="1127447" y="3501008"/>
                <a:ext cx="3312369" cy="2659895"/>
                <a:chOff x="1126835" y="2852936"/>
                <a:chExt cx="3233525" cy="2627065"/>
              </a:xfrm>
            </p:grpSpPr>
            <p:pic>
              <p:nvPicPr>
                <p:cNvPr id="33" name="圖片 32"/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6608" r="11128" b="3683"/>
                <a:stretch/>
              </p:blipFill>
              <p:spPr>
                <a:xfrm>
                  <a:off x="1126835" y="2933704"/>
                  <a:ext cx="3233525" cy="2546297"/>
                </a:xfrm>
                <a:prstGeom prst="rect">
                  <a:avLst/>
                </a:prstGeom>
              </p:spPr>
            </p:pic>
            <p:sp>
              <p:nvSpPr>
                <p:cNvPr id="34" name="內容版面配置區 2"/>
                <p:cNvSpPr txBox="1">
                  <a:spLocks/>
                </p:cNvSpPr>
                <p:nvPr/>
              </p:nvSpPr>
              <p:spPr>
                <a:xfrm>
                  <a:off x="1847528" y="2852936"/>
                  <a:ext cx="556113" cy="277818"/>
                </a:xfrm>
                <a:prstGeom prst="rect">
                  <a:avLst/>
                </a:prstGeom>
              </p:spPr>
              <p:txBody>
                <a:bodyPr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u"/>
                    <a:defRPr lang="zh-TW" altLang="en-US" sz="2200" kern="1200" dirty="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</a:defRPr>
                  </a:lvl5pPr>
                  <a:lvl6pPr marL="25146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6pPr>
                  <a:lvl7pPr marL="29718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7pPr>
                  <a:lvl8pPr marL="34290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8pPr>
                  <a:lvl9pPr marL="38862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kumimoji="0" lang="en-US" altLang="zh-TW" sz="115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Fold1</a:t>
                  </a:r>
                  <a:endParaRPr kumimoji="0" lang="en-US" altLang="zh-TW" sz="115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5" name="內容版面配置區 2"/>
                <p:cNvSpPr txBox="1">
                  <a:spLocks/>
                </p:cNvSpPr>
                <p:nvPr/>
              </p:nvSpPr>
              <p:spPr>
                <a:xfrm>
                  <a:off x="2413578" y="2858043"/>
                  <a:ext cx="553178" cy="277818"/>
                </a:xfrm>
                <a:prstGeom prst="rect">
                  <a:avLst/>
                </a:prstGeom>
              </p:spPr>
              <p:txBody>
                <a:bodyPr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u"/>
                    <a:defRPr lang="zh-TW" altLang="en-US" sz="2200" kern="1200" dirty="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</a:defRPr>
                  </a:lvl5pPr>
                  <a:lvl6pPr marL="25146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6pPr>
                  <a:lvl7pPr marL="29718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7pPr>
                  <a:lvl8pPr marL="34290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8pPr>
                  <a:lvl9pPr marL="38862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kumimoji="0" lang="en-US" altLang="zh-TW" sz="115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Fold2</a:t>
                  </a:r>
                  <a:endParaRPr kumimoji="0" lang="en-US" altLang="zh-TW" sz="115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6" name="內容版面配置區 2"/>
                <p:cNvSpPr txBox="1">
                  <a:spLocks/>
                </p:cNvSpPr>
                <p:nvPr/>
              </p:nvSpPr>
              <p:spPr>
                <a:xfrm>
                  <a:off x="2976693" y="2852936"/>
                  <a:ext cx="566947" cy="277818"/>
                </a:xfrm>
                <a:prstGeom prst="rect">
                  <a:avLst/>
                </a:prstGeom>
              </p:spPr>
              <p:txBody>
                <a:bodyPr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u"/>
                    <a:defRPr lang="zh-TW" altLang="en-US" sz="2200" kern="1200" dirty="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</a:defRPr>
                  </a:lvl5pPr>
                  <a:lvl6pPr marL="25146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6pPr>
                  <a:lvl7pPr marL="29718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7pPr>
                  <a:lvl8pPr marL="34290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8pPr>
                  <a:lvl9pPr marL="38862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kumimoji="0" lang="en-US" altLang="zh-TW" sz="115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Fold3</a:t>
                  </a:r>
                  <a:endParaRPr kumimoji="0" lang="en-US" altLang="zh-TW" sz="115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7" name="內容版面配置區 2"/>
                <p:cNvSpPr txBox="1">
                  <a:spLocks/>
                </p:cNvSpPr>
                <p:nvPr/>
              </p:nvSpPr>
              <p:spPr>
                <a:xfrm>
                  <a:off x="3553577" y="2858043"/>
                  <a:ext cx="542346" cy="277818"/>
                </a:xfrm>
                <a:prstGeom prst="rect">
                  <a:avLst/>
                </a:prstGeom>
              </p:spPr>
              <p:txBody>
                <a:bodyPr/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itchFamily="2" charset="2"/>
                    <a:buChar char="u"/>
                    <a:defRPr lang="zh-TW" altLang="en-US" sz="2200" kern="1200" dirty="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–"/>
                    <a:defRPr lang="zh-TW" altLang="en-US" sz="2000" kern="12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j-lt"/>
                      <a:ea typeface="標楷體" pitchFamily="65" charset="-120"/>
                    </a:defRPr>
                  </a:lvl5pPr>
                  <a:lvl6pPr marL="25146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6pPr>
                  <a:lvl7pPr marL="29718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7pPr>
                  <a:lvl8pPr marL="34290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8pPr>
                  <a:lvl9pPr marL="3886200" indent="-228600" algn="l" rtl="0" eaLnBrk="1" fontAlgn="base" hangingPunct="1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kumimoji="0" lang="en-US" altLang="zh-TW" sz="115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Fold4</a:t>
                  </a:r>
                  <a:endParaRPr kumimoji="0" lang="en-US" altLang="zh-TW" sz="115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9" name="向右箭號 28"/>
              <p:cNvSpPr/>
              <p:nvPr/>
            </p:nvSpPr>
            <p:spPr>
              <a:xfrm>
                <a:off x="4308762" y="3933056"/>
                <a:ext cx="275070" cy="72008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向右箭號 29"/>
              <p:cNvSpPr/>
              <p:nvPr/>
            </p:nvSpPr>
            <p:spPr>
              <a:xfrm>
                <a:off x="4295800" y="4437112"/>
                <a:ext cx="275070" cy="72008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向右箭號 30"/>
              <p:cNvSpPr/>
              <p:nvPr/>
            </p:nvSpPr>
            <p:spPr>
              <a:xfrm>
                <a:off x="4308762" y="4977172"/>
                <a:ext cx="275070" cy="72008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向右箭號 31"/>
              <p:cNvSpPr/>
              <p:nvPr/>
            </p:nvSpPr>
            <p:spPr>
              <a:xfrm>
                <a:off x="4295800" y="5517232"/>
                <a:ext cx="275070" cy="72008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2" name="內容版面配置區 2"/>
            <p:cNvSpPr txBox="1">
              <a:spLocks/>
            </p:cNvSpPr>
            <p:nvPr/>
          </p:nvSpPr>
          <p:spPr>
            <a:xfrm>
              <a:off x="4583832" y="3828415"/>
              <a:ext cx="555570" cy="281290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115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CV1</a:t>
              </a:r>
              <a:endParaRPr kumimoji="0" lang="en-US" altLang="zh-TW" sz="115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內容版面配置區 2"/>
            <p:cNvSpPr txBox="1">
              <a:spLocks/>
            </p:cNvSpPr>
            <p:nvPr/>
          </p:nvSpPr>
          <p:spPr>
            <a:xfrm>
              <a:off x="4583832" y="4332471"/>
              <a:ext cx="555570" cy="281290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115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CV2</a:t>
              </a:r>
              <a:endParaRPr kumimoji="0" lang="en-US" altLang="zh-TW" sz="115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內容版面配置區 2"/>
            <p:cNvSpPr txBox="1">
              <a:spLocks/>
            </p:cNvSpPr>
            <p:nvPr/>
          </p:nvSpPr>
          <p:spPr>
            <a:xfrm>
              <a:off x="4583832" y="4872531"/>
              <a:ext cx="555570" cy="281290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115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CV3</a:t>
              </a:r>
              <a:endParaRPr kumimoji="0" lang="en-US" altLang="zh-TW" sz="115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內容版面配置區 2"/>
            <p:cNvSpPr txBox="1">
              <a:spLocks/>
            </p:cNvSpPr>
            <p:nvPr/>
          </p:nvSpPr>
          <p:spPr>
            <a:xfrm>
              <a:off x="4583832" y="5412591"/>
              <a:ext cx="555570" cy="281290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115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CV4</a:t>
              </a:r>
              <a:endParaRPr kumimoji="0" lang="en-US" altLang="zh-TW" sz="115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右大括弧 25"/>
            <p:cNvSpPr/>
            <p:nvPr/>
          </p:nvSpPr>
          <p:spPr>
            <a:xfrm>
              <a:off x="5159896" y="3933056"/>
              <a:ext cx="360040" cy="1656184"/>
            </a:xfrm>
            <a:prstGeom prst="rightBrace">
              <a:avLst>
                <a:gd name="adj1" fmla="val 36039"/>
                <a:gd name="adj2" fmla="val 50000"/>
              </a:avLst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7" name="內容版面配置區 2"/>
            <p:cNvSpPr txBox="1">
              <a:spLocks/>
            </p:cNvSpPr>
            <p:nvPr/>
          </p:nvSpPr>
          <p:spPr>
            <a:xfrm>
              <a:off x="5591944" y="4620503"/>
              <a:ext cx="915768" cy="281290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None/>
              </a:pPr>
              <a:r>
                <a:rPr kumimoji="0" lang="en-US" altLang="zh-TW" sz="1500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Avg. CV</a:t>
              </a:r>
              <a:endParaRPr kumimoji="0" lang="en-US" altLang="zh-TW" sz="1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8" name="群組 37"/>
          <p:cNvGrpSpPr/>
          <p:nvPr/>
        </p:nvGrpSpPr>
        <p:grpSpPr>
          <a:xfrm>
            <a:off x="6599272" y="1711431"/>
            <a:ext cx="4518502" cy="3240303"/>
            <a:chOff x="6599272" y="2132913"/>
            <a:chExt cx="4518502" cy="3240303"/>
          </a:xfrm>
        </p:grpSpPr>
        <p:sp>
          <p:nvSpPr>
            <p:cNvPr id="39" name="內容版面配置區 2"/>
            <p:cNvSpPr txBox="1">
              <a:spLocks/>
            </p:cNvSpPr>
            <p:nvPr/>
          </p:nvSpPr>
          <p:spPr>
            <a:xfrm>
              <a:off x="6599272" y="2132913"/>
              <a:ext cx="4518502" cy="3126126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n"/>
                <a:defRPr kumimoji="1" sz="24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itchFamily="2" charset="2"/>
                <a:buChar char="u"/>
                <a:defRPr lang="zh-TW" altLang="en-US" sz="2200" kern="1200" dirty="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lang="zh-TW" altLang="en-US" sz="2000" kern="1200">
                  <a:solidFill>
                    <a:schemeClr val="tx1"/>
                  </a:solidFill>
                  <a:latin typeface="+mj-lt"/>
                  <a:ea typeface="標楷體" pitchFamily="65" charset="-120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j-lt"/>
                  <a:ea typeface="標楷體" pitchFamily="65" charset="-120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>
                <a:buFont typeface="Wingdings" panose="05000000000000000000" pitchFamily="2" charset="2"/>
                <a:buChar char="Ø"/>
              </a:pP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將訓練集分成</a:t>
              </a:r>
              <a:r>
                <a:rPr kumimoji="0" lang="en-US" altLang="zh-TW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r>
                <a:rPr kumimoji="0" lang="zh-TW" alt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份</a:t>
              </a: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，以</a:t>
              </a:r>
              <a:r>
                <a:rPr kumimoji="0" lang="en-US" altLang="zh-TW" sz="1800" dirty="0" err="1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Kflod</a:t>
              </a:r>
              <a:r>
                <a:rPr kumimoji="0" lang="zh-TW" altLang="en-US" sz="18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交叉驗證</a:t>
              </a:r>
              <a:r>
                <a:rPr kumimoji="0" lang="en-US" altLang="zh-TW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(Cross-validation)</a:t>
              </a: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方式進行實驗</a:t>
              </a:r>
              <a:endParaRPr kumimoji="0"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buFont typeface="Wingdings" panose="05000000000000000000" pitchFamily="2" charset="2"/>
                <a:buChar char="Ø"/>
              </a:pPr>
              <a:endParaRPr kumimoji="0"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buFont typeface="Wingdings" panose="05000000000000000000" pitchFamily="2" charset="2"/>
                <a:buChar char="Ø"/>
              </a:pP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每組實驗含有</a:t>
              </a:r>
              <a:r>
                <a:rPr kumimoji="0" lang="en-US" altLang="zh-TW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個模型與</a:t>
              </a:r>
              <a:r>
                <a:rPr kumimoji="0" lang="en-US" altLang="zh-TW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個</a:t>
              </a:r>
              <a:r>
                <a:rPr kumimoji="0" lang="en-US" altLang="zh-TW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CV</a:t>
              </a:r>
              <a:endParaRPr kumimoji="0"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buFont typeface="Wingdings" panose="05000000000000000000" pitchFamily="2" charset="2"/>
                <a:buChar char="Ø"/>
              </a:pPr>
              <a:endParaRPr kumimoji="0"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buFont typeface="Wingdings" panose="05000000000000000000" pitchFamily="2" charset="2"/>
                <a:buChar char="Ø"/>
              </a:pP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以</a:t>
              </a:r>
              <a:r>
                <a:rPr kumimoji="0" lang="zh-TW" altLang="en-US" sz="18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折外預測</a:t>
              </a:r>
              <a:r>
                <a:rPr kumimoji="0" lang="en-US" altLang="zh-TW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kumimoji="0" lang="en-US" altLang="zh-TW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Out-of-fold)</a:t>
              </a: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評估模型好壞</a:t>
              </a:r>
              <a:endParaRPr kumimoji="0"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buFont typeface="Wingdings" panose="05000000000000000000" pitchFamily="2" charset="2"/>
                <a:buChar char="Ø"/>
              </a:pPr>
              <a:endParaRPr kumimoji="0"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buFont typeface="Wingdings" panose="05000000000000000000" pitchFamily="2" charset="2"/>
                <a:buChar char="Ø"/>
              </a:pP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以</a:t>
              </a:r>
              <a:r>
                <a:rPr kumimoji="0" lang="en-US" altLang="zh-TW" sz="18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F0.5</a:t>
              </a:r>
              <a:r>
                <a:rPr kumimoji="0" lang="zh-TW" altLang="en-US" sz="18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zh-TW" sz="18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score</a:t>
              </a:r>
              <a:r>
                <a:rPr kumimoji="0" lang="zh-TW" alt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作為評估指標：</a:t>
              </a:r>
              <a:endParaRPr kumimoji="0"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0" name="Picture 2" descr="https://lh5.googleusercontent.com/RBwjzDcau9D5eND9y4KwbgE4Dh7FMqPHi1F8yOTfD47L9dhPocgj64mpWqdTR9t47FdSt7vTgQ2xWvo-2nWeX64R4CZLG18U6aQWg2NSx9Lm-ZCrjfDPUocSC7wuLldsYb0ZYRP-vJWvrcOvPc9EJbvKnQ=nw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3151" y="4867607"/>
              <a:ext cx="3561904" cy="5056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26243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前處理</a:t>
            </a: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&amp;</a:t>
            </a:r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影像增強</a:t>
            </a:r>
          </a:p>
        </p:txBody>
      </p:sp>
      <p:grpSp>
        <p:nvGrpSpPr>
          <p:cNvPr id="4" name="群組 3"/>
          <p:cNvGrpSpPr/>
          <p:nvPr/>
        </p:nvGrpSpPr>
        <p:grpSpPr>
          <a:xfrm>
            <a:off x="1971739" y="1276738"/>
            <a:ext cx="3528400" cy="1628936"/>
            <a:chOff x="1743354" y="1276738"/>
            <a:chExt cx="3528400" cy="1628936"/>
          </a:xfrm>
        </p:grpSpPr>
        <p:grpSp>
          <p:nvGrpSpPr>
            <p:cNvPr id="5" name="群組 4"/>
            <p:cNvGrpSpPr/>
            <p:nvPr/>
          </p:nvGrpSpPr>
          <p:grpSpPr>
            <a:xfrm>
              <a:off x="1743354" y="1506390"/>
              <a:ext cx="1142578" cy="1390348"/>
              <a:chOff x="2639616" y="2492896"/>
              <a:chExt cx="1479260" cy="1800040"/>
            </a:xfrm>
          </p:grpSpPr>
          <p:pic>
            <p:nvPicPr>
              <p:cNvPr id="18" name="圖片 1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39616" y="2492896"/>
                <a:ext cx="1119220" cy="1440000"/>
              </a:xfrm>
              <a:prstGeom prst="rect">
                <a:avLst/>
              </a:prstGeom>
              <a:ln w="3175">
                <a:solidFill>
                  <a:srgbClr val="FFFFFF"/>
                </a:solidFill>
              </a:ln>
            </p:spPr>
          </p:pic>
          <p:pic>
            <p:nvPicPr>
              <p:cNvPr id="19" name="圖片 18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11624" y="2564904"/>
                <a:ext cx="1119220" cy="1440000"/>
              </a:xfrm>
              <a:prstGeom prst="rect">
                <a:avLst/>
              </a:prstGeom>
              <a:ln w="3175">
                <a:solidFill>
                  <a:srgbClr val="FFFFFF"/>
                </a:solidFill>
              </a:ln>
            </p:spPr>
          </p:pic>
          <p:pic>
            <p:nvPicPr>
              <p:cNvPr id="20" name="圖片 1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83632" y="2636912"/>
                <a:ext cx="1119220" cy="1440000"/>
              </a:xfrm>
              <a:prstGeom prst="rect">
                <a:avLst/>
              </a:prstGeom>
              <a:ln w="3175">
                <a:solidFill>
                  <a:srgbClr val="FFFFFF"/>
                </a:solidFill>
              </a:ln>
            </p:spPr>
          </p:pic>
          <p:pic>
            <p:nvPicPr>
              <p:cNvPr id="21" name="圖片 2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55640" y="2708920"/>
                <a:ext cx="1119220" cy="1440000"/>
              </a:xfrm>
              <a:prstGeom prst="rect">
                <a:avLst/>
              </a:prstGeom>
              <a:ln w="3175">
                <a:solidFill>
                  <a:srgbClr val="FFFFFF"/>
                </a:solidFill>
              </a:ln>
            </p:spPr>
          </p:pic>
          <p:pic>
            <p:nvPicPr>
              <p:cNvPr id="22" name="圖片 2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927648" y="2780928"/>
                <a:ext cx="1119220" cy="1440000"/>
              </a:xfrm>
              <a:prstGeom prst="rect">
                <a:avLst/>
              </a:prstGeom>
              <a:ln w="3175">
                <a:solidFill>
                  <a:srgbClr val="FFFFFF"/>
                </a:solidFill>
              </a:ln>
            </p:spPr>
          </p:pic>
          <p:pic>
            <p:nvPicPr>
              <p:cNvPr id="23" name="圖片 2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999656" y="2852936"/>
                <a:ext cx="1119220" cy="1440000"/>
              </a:xfrm>
              <a:prstGeom prst="rect">
                <a:avLst/>
              </a:prstGeom>
              <a:ln w="3175">
                <a:solidFill>
                  <a:srgbClr val="FFFFFF"/>
                </a:solidFill>
              </a:ln>
            </p:spPr>
          </p:pic>
        </p:grpSp>
        <p:sp>
          <p:nvSpPr>
            <p:cNvPr id="6" name="矩形 5"/>
            <p:cNvSpPr/>
            <p:nvPr/>
          </p:nvSpPr>
          <p:spPr>
            <a:xfrm>
              <a:off x="2240346" y="2093626"/>
              <a:ext cx="111238" cy="11123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7" name="右大括弧 6"/>
            <p:cNvSpPr/>
            <p:nvPr/>
          </p:nvSpPr>
          <p:spPr>
            <a:xfrm rot="19179939">
              <a:off x="2796179" y="1384131"/>
              <a:ext cx="142336" cy="338960"/>
            </a:xfrm>
            <a:prstGeom prst="rightBrace">
              <a:avLst>
                <a:gd name="adj1" fmla="val 32771"/>
                <a:gd name="adj2" fmla="val 50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2966969" y="1276738"/>
              <a:ext cx="14253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slice</a:t>
              </a:r>
              <a:r>
                <a:rPr lang="zh-TW" altLang="en-US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：</a:t>
              </a:r>
              <a:r>
                <a:rPr lang="en-US" altLang="zh-TW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20~39</a:t>
              </a:r>
              <a:endPara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9" name="向右箭號 8"/>
            <p:cNvSpPr/>
            <p:nvPr/>
          </p:nvSpPr>
          <p:spPr>
            <a:xfrm>
              <a:off x="3330882" y="2214264"/>
              <a:ext cx="581606" cy="15974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3316239" y="1924152"/>
              <a:ext cx="66083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5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滑窗</a:t>
              </a:r>
            </a:p>
          </p:txBody>
        </p:sp>
        <p:pic>
          <p:nvPicPr>
            <p:cNvPr id="11" name="圖片 10"/>
            <p:cNvPicPr>
              <a:picLocks/>
            </p:cNvPicPr>
            <p:nvPr/>
          </p:nvPicPr>
          <p:blipFill rotWithShape="1">
            <a:blip r:embed="rId2"/>
            <a:srcRect l="37347" t="41395" r="53163" b="52459"/>
            <a:stretch/>
          </p:blipFill>
          <p:spPr>
            <a:xfrm>
              <a:off x="4298103" y="2038846"/>
              <a:ext cx="278064" cy="278063"/>
            </a:xfrm>
            <a:prstGeom prst="rect">
              <a:avLst/>
            </a:prstGeom>
            <a:ln w="6350">
              <a:solidFill>
                <a:srgbClr val="FF0000"/>
              </a:solidFill>
            </a:ln>
          </p:spPr>
        </p:pic>
        <p:pic>
          <p:nvPicPr>
            <p:cNvPr id="12" name="圖片 11"/>
            <p:cNvPicPr>
              <a:picLocks/>
            </p:cNvPicPr>
            <p:nvPr/>
          </p:nvPicPr>
          <p:blipFill rotWithShape="1">
            <a:blip r:embed="rId2"/>
            <a:srcRect l="37347" t="41395" r="53163" b="52459"/>
            <a:stretch/>
          </p:blipFill>
          <p:spPr>
            <a:xfrm>
              <a:off x="4353722" y="2085786"/>
              <a:ext cx="278064" cy="278063"/>
            </a:xfrm>
            <a:prstGeom prst="rect">
              <a:avLst/>
            </a:prstGeom>
            <a:ln w="6350">
              <a:solidFill>
                <a:srgbClr val="FF0000"/>
              </a:solidFill>
            </a:ln>
          </p:spPr>
        </p:pic>
        <p:pic>
          <p:nvPicPr>
            <p:cNvPr id="13" name="圖片 12"/>
            <p:cNvPicPr>
              <a:picLocks/>
            </p:cNvPicPr>
            <p:nvPr/>
          </p:nvPicPr>
          <p:blipFill rotWithShape="1">
            <a:blip r:embed="rId2"/>
            <a:srcRect l="37347" t="41395" r="53163" b="52459"/>
            <a:stretch/>
          </p:blipFill>
          <p:spPr>
            <a:xfrm>
              <a:off x="4409341" y="2132327"/>
              <a:ext cx="278064" cy="278063"/>
            </a:xfrm>
            <a:prstGeom prst="rect">
              <a:avLst/>
            </a:prstGeom>
            <a:ln w="6350">
              <a:solidFill>
                <a:srgbClr val="FF0000"/>
              </a:solidFill>
            </a:ln>
          </p:spPr>
        </p:pic>
        <p:pic>
          <p:nvPicPr>
            <p:cNvPr id="14" name="圖片 13"/>
            <p:cNvPicPr>
              <a:picLocks/>
            </p:cNvPicPr>
            <p:nvPr/>
          </p:nvPicPr>
          <p:blipFill rotWithShape="1">
            <a:blip r:embed="rId2"/>
            <a:srcRect l="37347" t="41395" r="53163" b="52459"/>
            <a:stretch/>
          </p:blipFill>
          <p:spPr>
            <a:xfrm>
              <a:off x="4464944" y="2177878"/>
              <a:ext cx="278064" cy="278063"/>
            </a:xfrm>
            <a:prstGeom prst="rect">
              <a:avLst/>
            </a:prstGeom>
            <a:ln w="6350">
              <a:solidFill>
                <a:srgbClr val="FF0000"/>
              </a:solidFill>
            </a:ln>
          </p:spPr>
        </p:pic>
        <p:pic>
          <p:nvPicPr>
            <p:cNvPr id="15" name="圖片 14"/>
            <p:cNvPicPr>
              <a:picLocks/>
            </p:cNvPicPr>
            <p:nvPr/>
          </p:nvPicPr>
          <p:blipFill rotWithShape="1">
            <a:blip r:embed="rId2"/>
            <a:srcRect l="37347" t="41395" r="53163" b="52459"/>
            <a:stretch/>
          </p:blipFill>
          <p:spPr>
            <a:xfrm>
              <a:off x="4520548" y="2223428"/>
              <a:ext cx="278064" cy="278063"/>
            </a:xfrm>
            <a:prstGeom prst="rect">
              <a:avLst/>
            </a:prstGeom>
            <a:ln w="6350">
              <a:solidFill>
                <a:srgbClr val="FF0000"/>
              </a:solidFill>
            </a:ln>
          </p:spPr>
        </p:pic>
        <p:pic>
          <p:nvPicPr>
            <p:cNvPr id="16" name="圖片 15"/>
            <p:cNvPicPr>
              <a:picLocks/>
            </p:cNvPicPr>
            <p:nvPr/>
          </p:nvPicPr>
          <p:blipFill rotWithShape="1">
            <a:blip r:embed="rId2"/>
            <a:srcRect l="37347" t="41395" r="53163" b="52459"/>
            <a:stretch/>
          </p:blipFill>
          <p:spPr>
            <a:xfrm>
              <a:off x="4576167" y="2271359"/>
              <a:ext cx="278064" cy="278063"/>
            </a:xfrm>
            <a:prstGeom prst="rect">
              <a:avLst/>
            </a:prstGeom>
            <a:ln w="6350">
              <a:solidFill>
                <a:srgbClr val="FF0000"/>
              </a:solidFill>
            </a:ln>
          </p:spPr>
        </p:pic>
        <p:sp>
          <p:nvSpPr>
            <p:cNvPr id="17" name="文字方塊 16"/>
            <p:cNvSpPr txBox="1"/>
            <p:nvPr/>
          </p:nvSpPr>
          <p:spPr>
            <a:xfrm>
              <a:off x="4093226" y="2582509"/>
              <a:ext cx="117852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5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(20,224,224)</a:t>
              </a:r>
              <a:endParaRPr lang="zh-TW" altLang="en-US" sz="1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內容版面配置區 2"/>
              <p:cNvSpPr txBox="1">
                <a:spLocks/>
              </p:cNvSpPr>
              <p:nvPr/>
            </p:nvSpPr>
            <p:spPr>
              <a:xfrm>
                <a:off x="6549059" y="1378357"/>
                <a:ext cx="4518502" cy="1690604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u"/>
                  <a:defRPr lang="zh-TW" altLang="en-US" sz="2200" kern="1200" dirty="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lang="zh-TW" altLang="en-US" sz="2000" kern="12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lang="zh-TW" altLang="en-US" sz="2000" kern="1200">
                    <a:solidFill>
                      <a:schemeClr val="tx1"/>
                    </a:solidFill>
                    <a:latin typeface="+mj-lt"/>
                    <a:ea typeface="標楷體" pitchFamily="65" charset="-120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j-lt"/>
                    <a:ea typeface="標楷體" pitchFamily="65" charset="-120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r>
                  <a:rPr kumimoji="0" lang="zh-TW" altLang="en-US" sz="18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前處理：</a:t>
                </a:r>
                <a:endParaRPr kumimoji="0" lang="en-US" altLang="zh-TW" sz="18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Ø"/>
                </a:pPr>
                <a:r>
                  <a:rPr kumimoji="0" lang="zh-TW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每個碎片取</a:t>
                </a:r>
                <a:r>
                  <a:rPr kumimoji="0" lang="zh-TW" altLang="en-US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第</a:t>
                </a:r>
                <a:r>
                  <a:rPr kumimoji="0" lang="en-US" altLang="zh-TW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20~39</a:t>
                </a:r>
                <a:r>
                  <a:rPr kumimoji="0" lang="zh-TW" altLang="en-US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片</a:t>
                </a:r>
                <a:r>
                  <a:rPr kumimoji="0" lang="en-US" altLang="zh-TW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kumimoji="0" lang="zh-TW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共</a:t>
                </a:r>
                <a:r>
                  <a:rPr kumimoji="0" lang="en-US" altLang="zh-TW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</a:t>
                </a:r>
                <a:r>
                  <a:rPr kumimoji="0" lang="zh-TW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片</a:t>
                </a:r>
                <a:r>
                  <a:rPr kumimoji="0" lang="en-US" altLang="zh-TW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kumimoji="0" lang="zh-TW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進行訓練</a:t>
                </a:r>
                <a:endParaRPr kumimoji="0" lang="en-US" altLang="zh-TW" sz="16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Ø"/>
                </a:pPr>
                <a:r>
                  <a:rPr kumimoji="0" lang="zh-TW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以</a:t>
                </a:r>
                <a:r>
                  <a:rPr kumimoji="0" lang="zh-TW" altLang="en-US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滑</a:t>
                </a:r>
                <a:r>
                  <a:rPr kumimoji="0" lang="zh-TW" altLang="en-US" sz="16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窗</a:t>
                </a:r>
                <a:r>
                  <a:rPr kumimoji="0" lang="zh-TW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方式切割原始影像，每張</a:t>
                </a:r>
                <a:r>
                  <a:rPr kumimoji="0" lang="zh-TW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滑窗</a:t>
                </a:r>
                <a:r>
                  <a:rPr kumimoji="0" lang="zh-TW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影像大小為</a:t>
                </a:r>
                <a14:m>
                  <m:oMath xmlns:m="http://schemas.openxmlformats.org/officeDocument/2006/math">
                    <m:r>
                      <a:rPr lang="en-US" altLang="zh-TW" sz="16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22</m:t>
                    </m:r>
                    <m:r>
                      <a:rPr lang="en-US" altLang="zh-TW" sz="16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  <m:r>
                      <a:rPr lang="en-US" altLang="zh-TW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22</m:t>
                    </m:r>
                    <m:r>
                      <a:rPr lang="en-US" altLang="zh-TW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</m:oMath>
                </a14:m>
                <a:endParaRPr kumimoji="0" lang="en-US" altLang="zh-TW" sz="16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Ø"/>
                </a:pPr>
                <a:r>
                  <a:rPr kumimoji="0" lang="zh-TW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過濾不在實際碎片上的滑窗影像</a:t>
                </a:r>
                <a:endParaRPr kumimoji="0" lang="en-US" altLang="zh-TW" sz="16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kumimoji="0" lang="en-US" altLang="zh-TW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kumimoji="0" lang="en-US" altLang="zh-TW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內容版面配置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9059" y="1378357"/>
                <a:ext cx="4518502" cy="1690604"/>
              </a:xfrm>
              <a:prstGeom prst="rect">
                <a:avLst/>
              </a:prstGeom>
              <a:blipFill>
                <a:blip r:embed="rId3"/>
                <a:stretch>
                  <a:fillRect l="-809" t="-144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5" name="群組 24"/>
          <p:cNvGrpSpPr/>
          <p:nvPr/>
        </p:nvGrpSpPr>
        <p:grpSpPr>
          <a:xfrm>
            <a:off x="1389254" y="3407082"/>
            <a:ext cx="4850762" cy="2686214"/>
            <a:chOff x="1245238" y="3479090"/>
            <a:chExt cx="4850762" cy="2686214"/>
          </a:xfrm>
        </p:grpSpPr>
        <p:grpSp>
          <p:nvGrpSpPr>
            <p:cNvPr id="26" name="群組 25"/>
            <p:cNvGrpSpPr/>
            <p:nvPr/>
          </p:nvGrpSpPr>
          <p:grpSpPr>
            <a:xfrm>
              <a:off x="1245238" y="3479090"/>
              <a:ext cx="1492716" cy="2612832"/>
              <a:chOff x="1143323" y="3408456"/>
              <a:chExt cx="1492716" cy="2612832"/>
            </a:xfrm>
          </p:grpSpPr>
          <p:grpSp>
            <p:nvGrpSpPr>
              <p:cNvPr id="30" name="群組 29"/>
              <p:cNvGrpSpPr/>
              <p:nvPr/>
            </p:nvGrpSpPr>
            <p:grpSpPr>
              <a:xfrm>
                <a:off x="1390458" y="3408456"/>
                <a:ext cx="998631" cy="1260141"/>
                <a:chOff x="-295365" y="3645540"/>
                <a:chExt cx="1440000" cy="1817090"/>
              </a:xfrm>
            </p:grpSpPr>
            <p:pic>
              <p:nvPicPr>
                <p:cNvPr id="34" name="圖片 33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-295365" y="4022630"/>
                  <a:ext cx="1440000" cy="14400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sp>
              <p:nvSpPr>
                <p:cNvPr id="35" name="文字方塊 34"/>
                <p:cNvSpPr txBox="1"/>
                <p:nvPr/>
              </p:nvSpPr>
              <p:spPr>
                <a:xfrm>
                  <a:off x="1400" y="3645540"/>
                  <a:ext cx="846468" cy="3994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TW" sz="1200" dirty="0"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Origin</a:t>
                  </a:r>
                  <a:endParaRPr lang="zh-TW" altLang="en-US" sz="12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31" name="群組 30"/>
              <p:cNvGrpSpPr/>
              <p:nvPr/>
            </p:nvGrpSpPr>
            <p:grpSpPr>
              <a:xfrm>
                <a:off x="1143323" y="4756858"/>
                <a:ext cx="1492716" cy="1264430"/>
                <a:chOff x="3258817" y="3694832"/>
                <a:chExt cx="2152459" cy="1823275"/>
              </a:xfrm>
            </p:grpSpPr>
            <p:pic>
              <p:nvPicPr>
                <p:cNvPr id="32" name="圖片 31"/>
                <p:cNvPicPr>
                  <a:picLocks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615046" y="4078107"/>
                  <a:ext cx="1440000" cy="14400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sp>
              <p:nvSpPr>
                <p:cNvPr id="33" name="文字方塊 32"/>
                <p:cNvSpPr txBox="1"/>
                <p:nvPr/>
              </p:nvSpPr>
              <p:spPr>
                <a:xfrm>
                  <a:off x="3258817" y="3694832"/>
                  <a:ext cx="2152459" cy="3994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0" lang="en-US" altLang="zh-TW" sz="1200" dirty="0" err="1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RandomGridShuffle</a:t>
                  </a:r>
                  <a:endParaRPr lang="zh-TW" altLang="en-US" sz="12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</p:grpSp>
        </p:grpSp>
        <p:grpSp>
          <p:nvGrpSpPr>
            <p:cNvPr id="27" name="群組 26"/>
            <p:cNvGrpSpPr/>
            <p:nvPr/>
          </p:nvGrpSpPr>
          <p:grpSpPr>
            <a:xfrm>
              <a:off x="3226155" y="3479090"/>
              <a:ext cx="2869845" cy="2686214"/>
              <a:chOff x="2944954" y="3464323"/>
              <a:chExt cx="2869845" cy="2686214"/>
            </a:xfrm>
          </p:grpSpPr>
          <p:pic>
            <p:nvPicPr>
              <p:cNvPr id="28" name="Picture 2" descr="Dynamic Mosaic algorithm for data augmentation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44954" y="3810537"/>
                <a:ext cx="2869845" cy="23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9" name="文字方塊 28"/>
              <p:cNvSpPr txBox="1"/>
              <p:nvPr/>
            </p:nvSpPr>
            <p:spPr>
              <a:xfrm>
                <a:off x="3078495" y="3464323"/>
                <a:ext cx="1213795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 algn="ctr">
                  <a:buFont typeface="Arial" panose="020B0604020202020204" pitchFamily="34" charset="0"/>
                  <a:buChar char="•"/>
                </a:pPr>
                <a:r>
                  <a:rPr kumimoji="0" lang="en-US" altLang="zh-TW" sz="15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Mosaic</a:t>
                </a:r>
                <a:r>
                  <a:rPr kumimoji="0" lang="zh-TW" altLang="en-US" sz="12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：</a:t>
                </a:r>
                <a:endParaRPr lang="zh-TW" altLang="en-US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</p:grpSp>
      <p:cxnSp>
        <p:nvCxnSpPr>
          <p:cNvPr id="36" name="直線接點 35"/>
          <p:cNvCxnSpPr/>
          <p:nvPr/>
        </p:nvCxnSpPr>
        <p:spPr>
          <a:xfrm>
            <a:off x="2490912" y="3212976"/>
            <a:ext cx="720548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內容版面配置區 2"/>
          <p:cNvSpPr txBox="1">
            <a:spLocks/>
          </p:cNvSpPr>
          <p:nvPr/>
        </p:nvSpPr>
        <p:spPr>
          <a:xfrm>
            <a:off x="6549059" y="3429000"/>
            <a:ext cx="4518502" cy="2664296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kumimoji="0" lang="zh-TW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影像增強：</a:t>
            </a:r>
            <a:endParaRPr kumimoji="0" lang="en-US" altLang="zh-TW" sz="1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水平、垂直翻轉</a:t>
            </a:r>
            <a:endParaRPr kumimoji="0" lang="en-US" altLang="zh-TW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亮度、對比度調整</a:t>
            </a:r>
            <a:endParaRPr kumimoji="0" lang="en-US" altLang="zh-TW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平移、縮放、旋轉</a:t>
            </a:r>
            <a:endParaRPr kumimoji="0" lang="en-US" altLang="zh-TW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高斯噪聲、高斯模糊</a:t>
            </a:r>
            <a:endParaRPr kumimoji="0" lang="en-US" altLang="zh-TW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網格變形</a:t>
            </a:r>
            <a:r>
              <a:rPr kumimoji="0"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zh-TW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GridDistortion</a:t>
            </a:r>
            <a:r>
              <a:rPr kumimoji="0"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zh-TW" altLang="en-US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網格洗牌</a:t>
            </a:r>
            <a:r>
              <a:rPr kumimoji="0" lang="en-US" altLang="zh-TW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zh-TW" sz="16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RandomGridShuffle</a:t>
            </a:r>
            <a:r>
              <a:rPr kumimoji="0" lang="en-US" altLang="zh-TW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kumimoji="0" lang="en-US" altLang="zh-TW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Mosaic</a:t>
            </a:r>
          </a:p>
          <a:p>
            <a:pPr>
              <a:buFont typeface="Wingdings" panose="05000000000000000000" pitchFamily="2" charset="2"/>
              <a:buChar char="Ø"/>
            </a:pPr>
            <a:endParaRPr kumimoji="0" lang="en-US" altLang="zh-TW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229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9416" y="1124744"/>
            <a:ext cx="10515600" cy="5184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algn="ctr"/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模型架構</a:t>
            </a:r>
            <a:endParaRPr lang="zh-TW" altLang="en-US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1407438" y="3068960"/>
            <a:ext cx="9513097" cy="2941325"/>
            <a:chOff x="1407438" y="3234462"/>
            <a:chExt cx="9513097" cy="2941325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16289" y="3538824"/>
              <a:ext cx="4160855" cy="2634954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44751" y="3540833"/>
              <a:ext cx="3109039" cy="2634954"/>
            </a:xfrm>
            <a:prstGeom prst="rect">
              <a:avLst/>
            </a:prstGeom>
          </p:spPr>
        </p:pic>
        <p:grpSp>
          <p:nvGrpSpPr>
            <p:cNvPr id="7" name="群組 6"/>
            <p:cNvGrpSpPr/>
            <p:nvPr/>
          </p:nvGrpSpPr>
          <p:grpSpPr>
            <a:xfrm>
              <a:off x="1455121" y="3718170"/>
              <a:ext cx="1045361" cy="1272049"/>
              <a:chOff x="1271464" y="1570420"/>
              <a:chExt cx="1142578" cy="1390347"/>
            </a:xfrm>
          </p:grpSpPr>
          <p:grpSp>
            <p:nvGrpSpPr>
              <p:cNvPr id="27" name="群組 26"/>
              <p:cNvGrpSpPr/>
              <p:nvPr/>
            </p:nvGrpSpPr>
            <p:grpSpPr>
              <a:xfrm>
                <a:off x="1271464" y="1570420"/>
                <a:ext cx="1142578" cy="1390347"/>
                <a:chOff x="2639616" y="2492896"/>
                <a:chExt cx="1479260" cy="1800040"/>
              </a:xfrm>
            </p:grpSpPr>
            <p:pic>
              <p:nvPicPr>
                <p:cNvPr id="29" name="圖片 28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639616" y="2492896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0" name="圖片 29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711624" y="2564904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1" name="圖片 30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783632" y="2636912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2" name="圖片 31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855640" y="2708920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3" name="圖片 32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927648" y="2780928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  <p:pic>
              <p:nvPicPr>
                <p:cNvPr id="34" name="圖片 33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999656" y="2852936"/>
                  <a:ext cx="1119220" cy="1440000"/>
                </a:xfrm>
                <a:prstGeom prst="rect">
                  <a:avLst/>
                </a:prstGeom>
                <a:ln w="3175">
                  <a:solidFill>
                    <a:srgbClr val="FFFFFF"/>
                  </a:solidFill>
                </a:ln>
              </p:spPr>
            </p:pic>
          </p:grpSp>
          <p:sp>
            <p:nvSpPr>
              <p:cNvPr id="28" name="矩形 27"/>
              <p:cNvSpPr/>
              <p:nvPr/>
            </p:nvSpPr>
            <p:spPr>
              <a:xfrm>
                <a:off x="1768456" y="2157655"/>
                <a:ext cx="111238" cy="11123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" name="文字方塊 7"/>
            <p:cNvSpPr txBox="1"/>
            <p:nvPr/>
          </p:nvSpPr>
          <p:spPr>
            <a:xfrm>
              <a:off x="1407438" y="3263498"/>
              <a:ext cx="11208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Input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(B,20,224,224)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9" name="群組 8"/>
            <p:cNvGrpSpPr/>
            <p:nvPr/>
          </p:nvGrpSpPr>
          <p:grpSpPr>
            <a:xfrm>
              <a:off x="6018448" y="3838550"/>
              <a:ext cx="788159" cy="1017751"/>
              <a:chOff x="1556235" y="3603464"/>
              <a:chExt cx="861457" cy="1112400"/>
            </a:xfrm>
          </p:grpSpPr>
          <p:pic>
            <p:nvPicPr>
              <p:cNvPr id="25" name="圖片 24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530" b="1350"/>
              <a:stretch/>
            </p:blipFill>
            <p:spPr>
              <a:xfrm>
                <a:off x="1556235" y="3603464"/>
                <a:ext cx="861457" cy="1112400"/>
              </a:xfrm>
              <a:prstGeom prst="rect">
                <a:avLst/>
              </a:prstGeom>
            </p:spPr>
          </p:pic>
          <p:sp>
            <p:nvSpPr>
              <p:cNvPr id="26" name="矩形 25"/>
              <p:cNvSpPr/>
              <p:nvPr/>
            </p:nvSpPr>
            <p:spPr>
              <a:xfrm>
                <a:off x="1775199" y="3912390"/>
                <a:ext cx="111238" cy="11160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0" name="文字方塊 9"/>
            <p:cNvSpPr txBox="1"/>
            <p:nvPr/>
          </p:nvSpPr>
          <p:spPr>
            <a:xfrm>
              <a:off x="5918339" y="3409071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Output1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(B,1,224,224)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grpSp>
          <p:nvGrpSpPr>
            <p:cNvPr id="11" name="群組 10"/>
            <p:cNvGrpSpPr/>
            <p:nvPr/>
          </p:nvGrpSpPr>
          <p:grpSpPr>
            <a:xfrm>
              <a:off x="10004518" y="3838550"/>
              <a:ext cx="788159" cy="1017751"/>
              <a:chOff x="1556235" y="3603464"/>
              <a:chExt cx="861457" cy="1112400"/>
            </a:xfrm>
          </p:grpSpPr>
          <p:pic>
            <p:nvPicPr>
              <p:cNvPr id="23" name="圖片 22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530" b="1350"/>
              <a:stretch/>
            </p:blipFill>
            <p:spPr>
              <a:xfrm>
                <a:off x="1556235" y="3603464"/>
                <a:ext cx="861457" cy="1112400"/>
              </a:xfrm>
              <a:prstGeom prst="rect">
                <a:avLst/>
              </a:prstGeom>
            </p:spPr>
          </p:pic>
          <p:sp>
            <p:nvSpPr>
              <p:cNvPr id="24" name="矩形 23"/>
              <p:cNvSpPr/>
              <p:nvPr/>
            </p:nvSpPr>
            <p:spPr>
              <a:xfrm>
                <a:off x="1775199" y="3912390"/>
                <a:ext cx="111238" cy="11160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2" name="文字方塊 11"/>
            <p:cNvSpPr txBox="1"/>
            <p:nvPr/>
          </p:nvSpPr>
          <p:spPr>
            <a:xfrm>
              <a:off x="9876659" y="3409071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Output2</a:t>
              </a:r>
              <a:r>
                <a:rPr lang="zh-TW" altLang="en-US" sz="1200" b="1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：</a:t>
              </a:r>
              <a:endParaRPr lang="en-US" altLang="zh-TW" sz="12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/>
              <a:r>
                <a:rPr lang="en-US" altLang="zh-TW" sz="12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(B,1,224,224)</a:t>
              </a:r>
              <a:endPara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980856" y="4939332"/>
              <a:ext cx="240552" cy="16200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979724" y="5394224"/>
              <a:ext cx="241684" cy="16200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979724" y="5684585"/>
              <a:ext cx="241684" cy="16225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3986529" y="4077078"/>
              <a:ext cx="240552" cy="16200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07968" y="5063698"/>
              <a:ext cx="1198096" cy="908898"/>
            </a:xfrm>
            <a:prstGeom prst="rect">
              <a:avLst/>
            </a:prstGeom>
          </p:spPr>
        </p:pic>
        <p:grpSp>
          <p:nvGrpSpPr>
            <p:cNvPr id="18" name="群組 17"/>
            <p:cNvGrpSpPr/>
            <p:nvPr/>
          </p:nvGrpSpPr>
          <p:grpSpPr>
            <a:xfrm>
              <a:off x="5897612" y="5906841"/>
              <a:ext cx="1197042" cy="246221"/>
              <a:chOff x="1273272" y="5164565"/>
              <a:chExt cx="1197042" cy="246221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1273272" y="5229200"/>
                <a:ext cx="142208" cy="108000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文字方塊 21"/>
              <p:cNvSpPr txBox="1"/>
              <p:nvPr/>
            </p:nvSpPr>
            <p:spPr>
              <a:xfrm>
                <a:off x="1378348" y="5164565"/>
                <a:ext cx="109196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000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Attention pooling</a:t>
                </a:r>
                <a:endParaRPr lang="zh-TW" altLang="en-US" sz="10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字方塊 18"/>
            <p:cNvSpPr txBox="1"/>
            <p:nvPr/>
          </p:nvSpPr>
          <p:spPr>
            <a:xfrm>
              <a:off x="3625916" y="3234462"/>
              <a:ext cx="9492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600" b="1" u="sng" dirty="0" smtClean="0">
                  <a:solidFill>
                    <a:srgbClr val="0000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Model 1 </a:t>
              </a:r>
              <a:endParaRPr lang="zh-TW" altLang="en-US" sz="1600" u="sng" dirty="0">
                <a:solidFill>
                  <a:srgbClr val="0000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7921944" y="3234462"/>
              <a:ext cx="9492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600" b="1" u="sng" dirty="0" smtClean="0">
                  <a:solidFill>
                    <a:srgbClr val="0000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Model 2 </a:t>
              </a:r>
              <a:endParaRPr lang="zh-TW" altLang="en-US" sz="1600" u="sng" dirty="0">
                <a:solidFill>
                  <a:srgbClr val="0000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內容版面配置區 2"/>
          <p:cNvSpPr txBox="1">
            <a:spLocks/>
          </p:cNvSpPr>
          <p:nvPr/>
        </p:nvSpPr>
        <p:spPr>
          <a:xfrm>
            <a:off x="1416439" y="1484784"/>
            <a:ext cx="9377197" cy="134421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sz="24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u"/>
              <a:defRPr lang="zh-TW" altLang="en-US" sz="2200" kern="1200" dirty="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lang="zh-TW" altLang="en-US" sz="2000" kern="1200">
                <a:solidFill>
                  <a:schemeClr val="tx1"/>
                </a:solidFill>
                <a:latin typeface="+mj-lt"/>
                <a:ea typeface="標楷體" pitchFamily="65" charset="-12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j-lt"/>
                <a:ea typeface="標楷體" pitchFamily="65" charset="-12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串連</a:t>
            </a:r>
            <a:r>
              <a:rPr kumimoji="0"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個</a:t>
            </a:r>
            <a:r>
              <a:rPr kumimoji="0" lang="en-US" altLang="zh-TW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Unet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模型</a:t>
            </a:r>
            <a:endParaRPr kumimoji="0" lang="en-US" altLang="zh-TW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0" lang="en-US" altLang="zh-TW" sz="18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1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：輸入</a:t>
            </a:r>
            <a:r>
              <a:rPr kumimoji="0"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為</a:t>
            </a:r>
            <a:r>
              <a:rPr kumimoji="0"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kumimoji="0"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影像；輸出為</a:t>
            </a:r>
            <a:r>
              <a:rPr kumimoji="0"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2D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影像，</a:t>
            </a:r>
            <a:r>
              <a:rPr kumimoji="0"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主要</a:t>
            </a:r>
            <a:r>
              <a:rPr kumimoji="0" lang="zh-TW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用於</a:t>
            </a:r>
            <a:r>
              <a:rPr kumimoji="0"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提取</a:t>
            </a:r>
            <a:r>
              <a:rPr kumimoji="0" lang="en-US" altLang="zh-TW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kumimoji="0"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影像特徵，並生成</a:t>
            </a:r>
            <a:r>
              <a:rPr kumimoji="0" lang="zh-TW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遮罩</a:t>
            </a:r>
            <a:endParaRPr kumimoji="0" lang="en-US" altLang="zh-TW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0" lang="en-US" altLang="zh-TW" sz="18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2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：輸入</a:t>
            </a:r>
            <a:r>
              <a:rPr kumimoji="0"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為</a:t>
            </a:r>
            <a:r>
              <a:rPr kumimoji="0"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2D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影像</a:t>
            </a:r>
            <a:r>
              <a:rPr kumimoji="0"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(Model 1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輸出</a:t>
            </a:r>
            <a:r>
              <a:rPr kumimoji="0" lang="en-US" altLang="zh-TW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r>
              <a:rPr kumimoji="0"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輸出為</a:t>
            </a:r>
            <a:r>
              <a:rPr kumimoji="0"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2D</a:t>
            </a:r>
            <a:r>
              <a:rPr kumimoji="0" lang="zh-TW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影像，主要</a:t>
            </a:r>
            <a:r>
              <a:rPr kumimoji="0" lang="zh-TW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用於</a:t>
            </a:r>
            <a:r>
              <a:rPr kumimoji="0"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降噪</a:t>
            </a:r>
            <a:endParaRPr kumimoji="0" lang="en-US" altLang="zh-TW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altLang="zh-TW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751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Words>746</Words>
  <Application>Microsoft Office PowerPoint</Application>
  <PresentationFormat>寬螢幕</PresentationFormat>
  <Paragraphs>166</Paragraphs>
  <Slides>15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新細明體</vt:lpstr>
      <vt:lpstr>標楷體</vt:lpstr>
      <vt:lpstr>Arial</vt:lpstr>
      <vt:lpstr>Calibri</vt:lpstr>
      <vt:lpstr>Calibri Light</vt:lpstr>
      <vt:lpstr>Cambria Math</vt:lpstr>
      <vt:lpstr>Times New Roman</vt:lpstr>
      <vt:lpstr>Wingdings</vt:lpstr>
      <vt:lpstr>Office 佈景主題</vt:lpstr>
      <vt:lpstr>PowerPoint 簡報</vt:lpstr>
      <vt:lpstr>目錄</vt:lpstr>
      <vt:lpstr>競賽介紹</vt:lpstr>
      <vt:lpstr>資料集介紹</vt:lpstr>
      <vt:lpstr>資料集介紹</vt:lpstr>
      <vt:lpstr>資料集介紹</vt:lpstr>
      <vt:lpstr>資料集劃分&amp;模型評估</vt:lpstr>
      <vt:lpstr>前處理&amp;影像增強</vt:lpstr>
      <vt:lpstr>模型架構</vt:lpstr>
      <vt:lpstr>模型架構</vt:lpstr>
      <vt:lpstr>模型架構</vt:lpstr>
      <vt:lpstr>損失函數</vt:lpstr>
      <vt:lpstr>後處理</vt:lpstr>
      <vt:lpstr>結論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5</cp:revision>
  <dcterms:created xsi:type="dcterms:W3CDTF">2023-08-13T12:34:41Z</dcterms:created>
  <dcterms:modified xsi:type="dcterms:W3CDTF">2025-02-11T12:00:42Z</dcterms:modified>
</cp:coreProperties>
</file>

<file path=docProps/thumbnail.jpeg>
</file>